
<file path=[Content_Types].xml><?xml version="1.0" encoding="utf-8"?>
<Types xmlns="http://schemas.openxmlformats.org/package/2006/content-types">
  <Default Extension="bin" ContentType="video/unknown"/>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2" r:id="rId4"/>
  </p:sldMasterIdLst>
  <p:notesMasterIdLst>
    <p:notesMasterId r:id="rId98"/>
  </p:notesMasterIdLst>
  <p:sldIdLst>
    <p:sldId id="256" r:id="rId5"/>
    <p:sldId id="257" r:id="rId6"/>
    <p:sldId id="258" r:id="rId7"/>
    <p:sldId id="259" r:id="rId8"/>
    <p:sldId id="260" r:id="rId9"/>
    <p:sldId id="262" r:id="rId10"/>
    <p:sldId id="263" r:id="rId11"/>
    <p:sldId id="265" r:id="rId12"/>
    <p:sldId id="266" r:id="rId13"/>
    <p:sldId id="267" r:id="rId14"/>
    <p:sldId id="268" r:id="rId15"/>
    <p:sldId id="269" r:id="rId16"/>
    <p:sldId id="270" r:id="rId17"/>
    <p:sldId id="271" r:id="rId18"/>
    <p:sldId id="278" r:id="rId19"/>
    <p:sldId id="359" r:id="rId20"/>
    <p:sldId id="361" r:id="rId21"/>
    <p:sldId id="280" r:id="rId22"/>
    <p:sldId id="281" r:id="rId23"/>
    <p:sldId id="282" r:id="rId24"/>
    <p:sldId id="283" r:id="rId25"/>
    <p:sldId id="284" r:id="rId26"/>
    <p:sldId id="285" r:id="rId27"/>
    <p:sldId id="286" r:id="rId28"/>
    <p:sldId id="287" r:id="rId29"/>
    <p:sldId id="288" r:id="rId30"/>
    <p:sldId id="289" r:id="rId31"/>
    <p:sldId id="362" r:id="rId32"/>
    <p:sldId id="365" r:id="rId33"/>
    <p:sldId id="366" r:id="rId34"/>
    <p:sldId id="367" r:id="rId35"/>
    <p:sldId id="368" r:id="rId36"/>
    <p:sldId id="369" r:id="rId37"/>
    <p:sldId id="290" r:id="rId38"/>
    <p:sldId id="296" r:id="rId39"/>
    <p:sldId id="297" r:id="rId40"/>
    <p:sldId id="276" r:id="rId41"/>
    <p:sldId id="349" r:id="rId42"/>
    <p:sldId id="301" r:id="rId43"/>
    <p:sldId id="298" r:id="rId44"/>
    <p:sldId id="302" r:id="rId45"/>
    <p:sldId id="303" r:id="rId46"/>
    <p:sldId id="345" r:id="rId47"/>
    <p:sldId id="308" r:id="rId48"/>
    <p:sldId id="309" r:id="rId49"/>
    <p:sldId id="358" r:id="rId50"/>
    <p:sldId id="310" r:id="rId51"/>
    <p:sldId id="356" r:id="rId52"/>
    <p:sldId id="347" r:id="rId53"/>
    <p:sldId id="348" r:id="rId54"/>
    <p:sldId id="360" r:id="rId55"/>
    <p:sldId id="312" r:id="rId56"/>
    <p:sldId id="313" r:id="rId57"/>
    <p:sldId id="275" r:id="rId58"/>
    <p:sldId id="316" r:id="rId59"/>
    <p:sldId id="341" r:id="rId60"/>
    <p:sldId id="318" r:id="rId61"/>
    <p:sldId id="319" r:id="rId62"/>
    <p:sldId id="320" r:id="rId63"/>
    <p:sldId id="321" r:id="rId64"/>
    <p:sldId id="317" r:id="rId65"/>
    <p:sldId id="370" r:id="rId66"/>
    <p:sldId id="322" r:id="rId67"/>
    <p:sldId id="277" r:id="rId68"/>
    <p:sldId id="324" r:id="rId69"/>
    <p:sldId id="364" r:id="rId70"/>
    <p:sldId id="326" r:id="rId71"/>
    <p:sldId id="327" r:id="rId72"/>
    <p:sldId id="329" r:id="rId73"/>
    <p:sldId id="363" r:id="rId74"/>
    <p:sldId id="328" r:id="rId75"/>
    <p:sldId id="330" r:id="rId76"/>
    <p:sldId id="332" r:id="rId77"/>
    <p:sldId id="333" r:id="rId78"/>
    <p:sldId id="291" r:id="rId79"/>
    <p:sldId id="350" r:id="rId80"/>
    <p:sldId id="292" r:id="rId81"/>
    <p:sldId id="293" r:id="rId82"/>
    <p:sldId id="351" r:id="rId83"/>
    <p:sldId id="274" r:id="rId84"/>
    <p:sldId id="294" r:id="rId85"/>
    <p:sldId id="295" r:id="rId86"/>
    <p:sldId id="334" r:id="rId87"/>
    <p:sldId id="335" r:id="rId88"/>
    <p:sldId id="354" r:id="rId89"/>
    <p:sldId id="336" r:id="rId90"/>
    <p:sldId id="355" r:id="rId91"/>
    <p:sldId id="272" r:id="rId92"/>
    <p:sldId id="273" r:id="rId93"/>
    <p:sldId id="337" r:id="rId94"/>
    <p:sldId id="338" r:id="rId95"/>
    <p:sldId id="339" r:id="rId96"/>
    <p:sldId id="340" r:id="rId9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85A560-223F-4D65-8742-2945D9CE3F63}" v="789" dt="2022-06-17T06:33:38.007"/>
    <p1510:client id="{4D02C67B-11A8-4C1D-B752-0F99D022F774}" v="56" dt="2022-06-17T05:52:57.245"/>
    <p1510:client id="{6574CC62-BF53-F65F-0DFD-DF08EFF9A63D}" v="473" dt="2022-06-16T17:21:44.623"/>
    <p1510:client id="{6B7534BD-8E21-A262-2CF7-14EBDF0B7C42}" v="1" dt="2022-06-17T03:15:26.777"/>
    <p1510:client id="{7B0B21EB-FF3C-EF54-5065-A7CC5C750A6D}" v="2" dt="2022-06-17T04:39:08.369"/>
    <p1510:client id="{8A82CA01-9A3E-156C-DD7B-9E12F3ECDB59}" v="105" dt="2022-06-16T17:55:09.660"/>
    <p1510:client id="{C44D015B-AA16-AB12-D322-305E74CECD98}" v="27" dt="2022-06-17T07:26:59.657"/>
    <p1510:client id="{CCC03B79-76C2-773D-2A5E-5C24F73DA64E}" v="91" dt="2022-06-16T19:05:56.756"/>
    <p1510:client id="{EE3A13A4-1895-86AD-3927-259C6A51AF6F}" v="68" dt="2022-06-17T03:11:38.167"/>
  </p1510:revLst>
</p1510:revInfo>
</file>

<file path=ppt/tableStyles.xml><?xml version="1.0" encoding="utf-8"?>
<a:tblStyleLst xmlns:a="http://schemas.openxmlformats.org/drawingml/2006/main" def="{4161ECF6-D5DE-44E8-B351-65DACB7DEF13}">
  <a:tblStyle styleId="{4161ECF6-D5DE-44E8-B351-65DACB7DEF1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E76CD00-ADBD-4D57-988B-1DDA1E046841}"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9" autoAdjust="0"/>
    <p:restoredTop sz="94660"/>
  </p:normalViewPr>
  <p:slideViewPr>
    <p:cSldViewPr snapToGrid="0">
      <p:cViewPr varScale="1">
        <p:scale>
          <a:sx n="68" d="100"/>
          <a:sy n="68" d="100"/>
        </p:scale>
        <p:origin x="1452" y="60"/>
      </p:cViewPr>
      <p:guideLst>
        <p:guide orient="horz" pos="216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68007d9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268007d9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268007d9e7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268007d9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cdc5e847b_5_10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cdc5e847b_5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278f4ce862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278f4ce86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2dbc6e918d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2dbc6e918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2dbc6e918d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2dbc6e918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2dbc6e918d_1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2dbc6e918d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dbc6e918d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dbc6e918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2dbc6e918d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2dbc6e918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2dbc6e918d_2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2dbc6e918d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7" name="Google Shape;67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6300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2594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18860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 name="Google Shape;13;p3"/>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189" lvl="0" indent="-342892" algn="l" rtl="0">
              <a:lnSpc>
                <a:spcPct val="115000"/>
              </a:lnSpc>
              <a:spcBef>
                <a:spcPts val="0"/>
              </a:spcBef>
              <a:spcAft>
                <a:spcPts val="0"/>
              </a:spcAft>
              <a:buSzPts val="1800"/>
              <a:buChar char="●"/>
              <a:defRPr/>
            </a:lvl1pPr>
            <a:lvl2pPr marL="914378" lvl="1" indent="-317492" algn="l" rtl="0">
              <a:lnSpc>
                <a:spcPct val="115000"/>
              </a:lnSpc>
              <a:spcBef>
                <a:spcPts val="0"/>
              </a:spcBef>
              <a:spcAft>
                <a:spcPts val="0"/>
              </a:spcAft>
              <a:buSzPts val="1400"/>
              <a:buChar char="○"/>
              <a:defRPr/>
            </a:lvl2pPr>
            <a:lvl3pPr marL="1371566" lvl="2" indent="-317492" algn="l" rtl="0">
              <a:lnSpc>
                <a:spcPct val="115000"/>
              </a:lnSpc>
              <a:spcBef>
                <a:spcPts val="0"/>
              </a:spcBef>
              <a:spcAft>
                <a:spcPts val="0"/>
              </a:spcAft>
              <a:buSzPts val="1400"/>
              <a:buChar char="■"/>
              <a:defRPr/>
            </a:lvl3pPr>
            <a:lvl4pPr marL="1828754" lvl="3" indent="-317492" algn="l" rtl="0">
              <a:lnSpc>
                <a:spcPct val="115000"/>
              </a:lnSpc>
              <a:spcBef>
                <a:spcPts val="0"/>
              </a:spcBef>
              <a:spcAft>
                <a:spcPts val="0"/>
              </a:spcAft>
              <a:buSzPts val="1400"/>
              <a:buChar char="●"/>
              <a:defRPr/>
            </a:lvl4pPr>
            <a:lvl5pPr marL="2285943" lvl="4" indent="-317492" algn="l" rtl="0">
              <a:lnSpc>
                <a:spcPct val="115000"/>
              </a:lnSpc>
              <a:spcBef>
                <a:spcPts val="0"/>
              </a:spcBef>
              <a:spcAft>
                <a:spcPts val="0"/>
              </a:spcAft>
              <a:buSzPts val="1400"/>
              <a:buChar char="○"/>
              <a:defRPr/>
            </a:lvl5pPr>
            <a:lvl6pPr marL="2743132" lvl="5" indent="-317492" algn="l" rtl="0">
              <a:lnSpc>
                <a:spcPct val="115000"/>
              </a:lnSpc>
              <a:spcBef>
                <a:spcPts val="0"/>
              </a:spcBef>
              <a:spcAft>
                <a:spcPts val="0"/>
              </a:spcAft>
              <a:buSzPts val="1400"/>
              <a:buChar char="■"/>
              <a:defRPr/>
            </a:lvl6pPr>
            <a:lvl7pPr marL="3200320" lvl="6" indent="-317492" algn="l" rtl="0">
              <a:lnSpc>
                <a:spcPct val="115000"/>
              </a:lnSpc>
              <a:spcBef>
                <a:spcPts val="0"/>
              </a:spcBef>
              <a:spcAft>
                <a:spcPts val="0"/>
              </a:spcAft>
              <a:buSzPts val="1400"/>
              <a:buChar char="●"/>
              <a:defRPr/>
            </a:lvl7pPr>
            <a:lvl8pPr marL="3657509" lvl="7" indent="-317492" algn="l" rtl="0">
              <a:lnSpc>
                <a:spcPct val="115000"/>
              </a:lnSpc>
              <a:spcBef>
                <a:spcPts val="0"/>
              </a:spcBef>
              <a:spcAft>
                <a:spcPts val="0"/>
              </a:spcAft>
              <a:buSzPts val="1400"/>
              <a:buChar char="○"/>
              <a:defRPr/>
            </a:lvl8pPr>
            <a:lvl9pPr marL="4114697" lvl="8" indent="-317492" algn="l" rtl="0">
              <a:lnSpc>
                <a:spcPct val="115000"/>
              </a:lnSpc>
              <a:spcBef>
                <a:spcPts val="0"/>
              </a:spcBef>
              <a:spcAft>
                <a:spcPts val="0"/>
              </a:spcAft>
              <a:buSzPts val="1400"/>
              <a:buChar char="■"/>
              <a:defRPr/>
            </a:lvl9pPr>
          </a:lstStyle>
          <a:p>
            <a:endParaRPr/>
          </a:p>
        </p:txBody>
      </p:sp>
      <p:sp>
        <p:nvSpPr>
          <p:cNvPr id="14" name="Google Shape;14;p3"/>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1349361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rmAutofit/>
          </a:bodyPr>
          <a:lstStyle>
            <a:lvl1pPr marL="457189" lvl="0" indent="-317492" algn="l" rtl="0">
              <a:lnSpc>
                <a:spcPct val="115000"/>
              </a:lnSpc>
              <a:spcBef>
                <a:spcPts val="0"/>
              </a:spcBef>
              <a:spcAft>
                <a:spcPts val="0"/>
              </a:spcAft>
              <a:buSzPts val="1400"/>
              <a:buChar char="●"/>
              <a:defRPr sz="1400"/>
            </a:lvl1pPr>
            <a:lvl2pPr marL="914378" lvl="1" indent="-304793" algn="l" rtl="0">
              <a:lnSpc>
                <a:spcPct val="115000"/>
              </a:lnSpc>
              <a:spcBef>
                <a:spcPts val="0"/>
              </a:spcBef>
              <a:spcAft>
                <a:spcPts val="0"/>
              </a:spcAft>
              <a:buSzPts val="1200"/>
              <a:buChar char="○"/>
              <a:defRPr sz="1200"/>
            </a:lvl2pPr>
            <a:lvl3pPr marL="1371566" lvl="2" indent="-304793" algn="l" rtl="0">
              <a:lnSpc>
                <a:spcPct val="115000"/>
              </a:lnSpc>
              <a:spcBef>
                <a:spcPts val="0"/>
              </a:spcBef>
              <a:spcAft>
                <a:spcPts val="0"/>
              </a:spcAft>
              <a:buSzPts val="1200"/>
              <a:buChar char="■"/>
              <a:defRPr sz="1200"/>
            </a:lvl3pPr>
            <a:lvl4pPr marL="1828754" lvl="3" indent="-304793" algn="l" rtl="0">
              <a:lnSpc>
                <a:spcPct val="115000"/>
              </a:lnSpc>
              <a:spcBef>
                <a:spcPts val="0"/>
              </a:spcBef>
              <a:spcAft>
                <a:spcPts val="0"/>
              </a:spcAft>
              <a:buSzPts val="1200"/>
              <a:buChar char="●"/>
              <a:defRPr sz="1200"/>
            </a:lvl4pPr>
            <a:lvl5pPr marL="2285943" lvl="4" indent="-304793" algn="l" rtl="0">
              <a:lnSpc>
                <a:spcPct val="115000"/>
              </a:lnSpc>
              <a:spcBef>
                <a:spcPts val="0"/>
              </a:spcBef>
              <a:spcAft>
                <a:spcPts val="0"/>
              </a:spcAft>
              <a:buSzPts val="1200"/>
              <a:buChar char="○"/>
              <a:defRPr sz="1200"/>
            </a:lvl5pPr>
            <a:lvl6pPr marL="2743132" lvl="5" indent="-304793" algn="l" rtl="0">
              <a:lnSpc>
                <a:spcPct val="115000"/>
              </a:lnSpc>
              <a:spcBef>
                <a:spcPts val="0"/>
              </a:spcBef>
              <a:spcAft>
                <a:spcPts val="0"/>
              </a:spcAft>
              <a:buSzPts val="1200"/>
              <a:buChar char="■"/>
              <a:defRPr sz="1200"/>
            </a:lvl6pPr>
            <a:lvl7pPr marL="3200320" lvl="6" indent="-304793" algn="l" rtl="0">
              <a:lnSpc>
                <a:spcPct val="115000"/>
              </a:lnSpc>
              <a:spcBef>
                <a:spcPts val="0"/>
              </a:spcBef>
              <a:spcAft>
                <a:spcPts val="0"/>
              </a:spcAft>
              <a:buSzPts val="1200"/>
              <a:buChar char="●"/>
              <a:defRPr sz="1200"/>
            </a:lvl7pPr>
            <a:lvl8pPr marL="3657509" lvl="7" indent="-304793" algn="l" rtl="0">
              <a:lnSpc>
                <a:spcPct val="115000"/>
              </a:lnSpc>
              <a:spcBef>
                <a:spcPts val="0"/>
              </a:spcBef>
              <a:spcAft>
                <a:spcPts val="0"/>
              </a:spcAft>
              <a:buSzPts val="1200"/>
              <a:buChar char="○"/>
              <a:defRPr sz="1200"/>
            </a:lvl8pPr>
            <a:lvl9pPr marL="4114697" lvl="8" indent="-304793" algn="l" rtl="0">
              <a:lnSpc>
                <a:spcPct val="115000"/>
              </a:lnSpc>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rmAutofit/>
          </a:bodyPr>
          <a:lstStyle>
            <a:lvl1pPr marL="457189" lvl="0" indent="-317492" algn="l" rtl="0">
              <a:lnSpc>
                <a:spcPct val="115000"/>
              </a:lnSpc>
              <a:spcBef>
                <a:spcPts val="0"/>
              </a:spcBef>
              <a:spcAft>
                <a:spcPts val="0"/>
              </a:spcAft>
              <a:buSzPts val="1400"/>
              <a:buChar char="●"/>
              <a:defRPr sz="1400"/>
            </a:lvl1pPr>
            <a:lvl2pPr marL="914378" lvl="1" indent="-304793" algn="l" rtl="0">
              <a:lnSpc>
                <a:spcPct val="115000"/>
              </a:lnSpc>
              <a:spcBef>
                <a:spcPts val="0"/>
              </a:spcBef>
              <a:spcAft>
                <a:spcPts val="0"/>
              </a:spcAft>
              <a:buSzPts val="1200"/>
              <a:buChar char="○"/>
              <a:defRPr sz="1200"/>
            </a:lvl2pPr>
            <a:lvl3pPr marL="1371566" lvl="2" indent="-304793" algn="l" rtl="0">
              <a:lnSpc>
                <a:spcPct val="115000"/>
              </a:lnSpc>
              <a:spcBef>
                <a:spcPts val="0"/>
              </a:spcBef>
              <a:spcAft>
                <a:spcPts val="0"/>
              </a:spcAft>
              <a:buSzPts val="1200"/>
              <a:buChar char="■"/>
              <a:defRPr sz="1200"/>
            </a:lvl3pPr>
            <a:lvl4pPr marL="1828754" lvl="3" indent="-304793" algn="l" rtl="0">
              <a:lnSpc>
                <a:spcPct val="115000"/>
              </a:lnSpc>
              <a:spcBef>
                <a:spcPts val="0"/>
              </a:spcBef>
              <a:spcAft>
                <a:spcPts val="0"/>
              </a:spcAft>
              <a:buSzPts val="1200"/>
              <a:buChar char="●"/>
              <a:defRPr sz="1200"/>
            </a:lvl4pPr>
            <a:lvl5pPr marL="2285943" lvl="4" indent="-304793" algn="l" rtl="0">
              <a:lnSpc>
                <a:spcPct val="115000"/>
              </a:lnSpc>
              <a:spcBef>
                <a:spcPts val="0"/>
              </a:spcBef>
              <a:spcAft>
                <a:spcPts val="0"/>
              </a:spcAft>
              <a:buSzPts val="1200"/>
              <a:buChar char="○"/>
              <a:defRPr sz="1200"/>
            </a:lvl5pPr>
            <a:lvl6pPr marL="2743132" lvl="5" indent="-304793" algn="l" rtl="0">
              <a:lnSpc>
                <a:spcPct val="115000"/>
              </a:lnSpc>
              <a:spcBef>
                <a:spcPts val="0"/>
              </a:spcBef>
              <a:spcAft>
                <a:spcPts val="0"/>
              </a:spcAft>
              <a:buSzPts val="1200"/>
              <a:buChar char="■"/>
              <a:defRPr sz="1200"/>
            </a:lvl6pPr>
            <a:lvl7pPr marL="3200320" lvl="6" indent="-304793" algn="l" rtl="0">
              <a:lnSpc>
                <a:spcPct val="115000"/>
              </a:lnSpc>
              <a:spcBef>
                <a:spcPts val="0"/>
              </a:spcBef>
              <a:spcAft>
                <a:spcPts val="0"/>
              </a:spcAft>
              <a:buSzPts val="1200"/>
              <a:buChar char="●"/>
              <a:defRPr sz="1200"/>
            </a:lvl7pPr>
            <a:lvl8pPr marL="3657509" lvl="7" indent="-304793" algn="l" rtl="0">
              <a:lnSpc>
                <a:spcPct val="115000"/>
              </a:lnSpc>
              <a:spcBef>
                <a:spcPts val="0"/>
              </a:spcBef>
              <a:spcAft>
                <a:spcPts val="0"/>
              </a:spcAft>
              <a:buSzPts val="1200"/>
              <a:buChar char="○"/>
              <a:defRPr sz="1200"/>
            </a:lvl8pPr>
            <a:lvl9pPr marL="4114697" lvl="8" indent="-304793" algn="l" rtl="0">
              <a:lnSpc>
                <a:spcPct val="115000"/>
              </a:lnSpc>
              <a:spcBef>
                <a:spcPts val="0"/>
              </a:spcBef>
              <a:spcAft>
                <a:spcPts val="0"/>
              </a:spcAft>
              <a:buSzPts val="1200"/>
              <a:buChar char="■"/>
              <a:defRPr sz="1200"/>
            </a:lvl9pPr>
          </a:lstStyle>
          <a:p>
            <a:endParaRPr/>
          </a:p>
        </p:txBody>
      </p:sp>
      <p:sp>
        <p:nvSpPr>
          <p:cNvPr id="22" name="Google Shape;22;p5"/>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3404293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2867800"/>
            <a:ext cx="8520600" cy="11224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7" name="Google Shape;17;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624151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38360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5363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610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113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9530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55512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39238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39880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79802723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hyperlink" Target="https://drive.google.com/file/d/12pWCA-nztkhnYb5SVaMTakm1cSb0yxxD/view?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bin"/><Relationship Id="rId1" Type="http://schemas.microsoft.com/office/2007/relationships/media" Target="../media/media1.bin"/><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8.gif"/><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gif"/><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4.gif"/><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drive.google.com/file/d/14vjLFLfDX9N1wBRuEbYhlYJ7Q3bt68cu/view?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s://drive.google.com/file/d/180FnRGq6rmBGp0QE8G3knLvxweZjrY5J/view?usp=sharin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71.jpeg"/><Relationship Id="rId4" Type="http://schemas.openxmlformats.org/officeDocument/2006/relationships/image" Target="../media/image70.jpeg"/></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69.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74.jpeg"/><Relationship Id="rId4" Type="http://schemas.openxmlformats.org/officeDocument/2006/relationships/image" Target="../media/image73.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79.jpeg"/><Relationship Id="rId4" Type="http://schemas.openxmlformats.org/officeDocument/2006/relationships/image" Target="../media/image78.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3.gif"/><Relationship Id="rId4" Type="http://schemas.openxmlformats.org/officeDocument/2006/relationships/image" Target="../media/image12.gif"/></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83.jpeg"/></Relationships>
</file>

<file path=ppt/slides/_rels/slide6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87.png"/><Relationship Id="rId4" Type="http://schemas.openxmlformats.org/officeDocument/2006/relationships/hyperlink" Target="https://media.digikey.com/pdf/Data%20Sheets/Pulse%20Sensor%20PDFs/Pulse_Sensor.pdf"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hyperlink" Target="https://components101.com/sites/default/files/component_datasheet/HC-05%20Datasheet.pdf"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93.jpeg"/><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PNG"/><Relationship Id="rId7"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hyperlink" Target="https://www.mpja.com/download/31227sc.pdf" TargetMode="External"/><Relationship Id="rId9" Type="http://schemas.openxmlformats.org/officeDocument/2006/relationships/image" Target="../media/image103.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hyperlink" Target="https://www.handsontec.com/dataspecs/motor_fan/JGB37-Geared%20Motor.pdf"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hyperlink" Target="https://www.youtube.com/watch?v=mKXLTchmay0" TargetMode="External"/><Relationship Id="rId4" Type="http://schemas.openxmlformats.org/officeDocument/2006/relationships/hyperlink" Target="https://www.youtube.com/watch?v=6VBIuqjLBNU"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3.jpeg"/><Relationship Id="rId5" Type="http://schemas.openxmlformats.org/officeDocument/2006/relationships/image" Target="../media/image11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113.png"/><Relationship Id="rId4" Type="http://schemas.openxmlformats.org/officeDocument/2006/relationships/image" Target="../media/image11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hyperlink" Target="https://www.datasheet4u.com/datasheet-pdf/MotionKing/17HS4401/pdf.php?id=928661" TargetMode="External"/><Relationship Id="rId4" Type="http://schemas.openxmlformats.org/officeDocument/2006/relationships/image" Target="../media/image114.jpeg"/></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hyperlink" Target="https://datasheetspdf.com/pdf/1380136/ETC/HC-SR04/1"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5" Type="http://schemas.openxmlformats.org/officeDocument/2006/relationships/image" Target="../media/image122.png"/><Relationship Id="rId4" Type="http://schemas.openxmlformats.org/officeDocument/2006/relationships/image" Target="../media/image12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91.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PNG"/><Relationship Id="rId7" Type="http://schemas.openxmlformats.org/officeDocument/2006/relationships/image" Target="../media/image127.jpe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26.jpeg"/><Relationship Id="rId5" Type="http://schemas.openxmlformats.org/officeDocument/2006/relationships/image" Target="../media/image125.jpeg"/><Relationship Id="rId10" Type="http://schemas.openxmlformats.org/officeDocument/2006/relationships/image" Target="../media/image130.jpeg"/><Relationship Id="rId4" Type="http://schemas.openxmlformats.org/officeDocument/2006/relationships/image" Target="../media/image124.jpeg"/><Relationship Id="rId9" Type="http://schemas.openxmlformats.org/officeDocument/2006/relationships/image" Target="../media/image129.jpeg"/></Relationships>
</file>

<file path=ppt/slides/_rels/slide92.xml.rels><?xml version="1.0" encoding="UTF-8" standalone="yes"?>
<Relationships xmlns="http://schemas.openxmlformats.org/package/2006/relationships"><Relationship Id="rId8" Type="http://schemas.openxmlformats.org/officeDocument/2006/relationships/hyperlink" Target="https://www.self.com/gallery/basic-boxing-moves" TargetMode="External"/><Relationship Id="rId3" Type="http://schemas.openxmlformats.org/officeDocument/2006/relationships/image" Target="../media/image1.PNG"/><Relationship Id="rId7" Type="http://schemas.openxmlformats.org/officeDocument/2006/relationships/hyperlink" Target="https://blog.joinfightcamp.com/training/six-6-basic-boxing-punches/" TargetMode="External"/><Relationship Id="rId12" Type="http://schemas.openxmlformats.org/officeDocument/2006/relationships/hyperlink" Target="https://www.youtube.com/watch?v=jhcIjFgz2bI" TargetMode="External"/><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hyperlink" Target="https://tronic.lk/" TargetMode="External"/><Relationship Id="rId11" Type="http://schemas.openxmlformats.org/officeDocument/2006/relationships/hyperlink" Target="https://www.youtube.com/watch?v=mKXLTchmay0" TargetMode="External"/><Relationship Id="rId5" Type="http://schemas.openxmlformats.org/officeDocument/2006/relationships/hyperlink" Target="https://microchip.lk/" TargetMode="External"/><Relationship Id="rId10" Type="http://schemas.openxmlformats.org/officeDocument/2006/relationships/hyperlink" Target="https://www.youtube.com/watch?v=6VBIuqjLBNU" TargetMode="External"/><Relationship Id="rId4" Type="http://schemas.openxmlformats.org/officeDocument/2006/relationships/hyperlink" Target="https://www.electronicwings.com/avr-atmega/inside" TargetMode="External"/><Relationship Id="rId9" Type="http://schemas.openxmlformats.org/officeDocument/2006/relationships/hyperlink" Target="https://www.coolthings.com/stryk-rxt-1-sparring-robot-boxing-trainer/"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644AA79A-FC60-937E-CC0E-50C21741C68F}"/>
              </a:ext>
            </a:extLst>
          </p:cNvPr>
          <p:cNvPicPr>
            <a:picLocks noChangeAspect="1"/>
          </p:cNvPicPr>
          <p:nvPr/>
        </p:nvPicPr>
        <p:blipFill>
          <a:blip r:embed="rId3"/>
          <a:stretch>
            <a:fillRect/>
          </a:stretch>
        </p:blipFill>
        <p:spPr>
          <a:xfrm>
            <a:off x="0" y="1"/>
            <a:ext cx="9144000" cy="6858000"/>
          </a:xfrm>
          <a:prstGeom prst="rect">
            <a:avLst/>
          </a:prstGeom>
        </p:spPr>
      </p:pic>
      <p:sp>
        <p:nvSpPr>
          <p:cNvPr id="43" name="Google Shape;43;p10"/>
          <p:cNvSpPr txBox="1"/>
          <p:nvPr/>
        </p:nvSpPr>
        <p:spPr>
          <a:xfrm>
            <a:off x="2228856" y="2337102"/>
            <a:ext cx="45327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0"/>
          <p:cNvSpPr txBox="1"/>
          <p:nvPr/>
        </p:nvSpPr>
        <p:spPr>
          <a:xfrm>
            <a:off x="2721675" y="1088821"/>
            <a:ext cx="3295800" cy="49241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GB" sz="20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rPr>
              <a:t>IN 1900 (ICT Project)</a:t>
            </a:r>
            <a:endParaRPr sz="1600" b="1" i="0" u="none" strike="noStrike" cap="none">
              <a:solidFill>
                <a:srgbClr val="000000"/>
              </a:solidFill>
              <a:effectLst>
                <a:outerShdw blurRad="38100" dist="38100" dir="2700000" algn="tl">
                  <a:srgbClr val="000000">
                    <a:alpha val="43137"/>
                  </a:srgbClr>
                </a:outerShdw>
              </a:effectLst>
              <a:latin typeface="Arial"/>
              <a:ea typeface="Arial"/>
              <a:cs typeface="Arial"/>
              <a:sym typeface="Arial"/>
            </a:endParaRPr>
          </a:p>
        </p:txBody>
      </p:sp>
      <p:sp>
        <p:nvSpPr>
          <p:cNvPr id="46" name="Google Shape;46;p10"/>
          <p:cNvSpPr txBox="1"/>
          <p:nvPr/>
        </p:nvSpPr>
        <p:spPr>
          <a:xfrm>
            <a:off x="585075" y="2453444"/>
            <a:ext cx="7569000" cy="1169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dirty="0">
                <a:solidFill>
                  <a:schemeClr val="dk1"/>
                </a:solidFill>
                <a:latin typeface="Arial"/>
                <a:ea typeface="Arial"/>
                <a:cs typeface="Arial"/>
                <a:sym typeface="Arial"/>
              </a:rPr>
              <a:t>      </a:t>
            </a:r>
            <a:r>
              <a:rPr lang="en-GB" sz="3200" b="1" i="0" u="none" strike="noStrike" cap="none" dirty="0">
                <a:solidFill>
                  <a:schemeClr val="dk1"/>
                </a:solidFill>
                <a:effectLst>
                  <a:outerShdw blurRad="38100" dist="38100" dir="2700000" algn="tl">
                    <a:srgbClr val="000000">
                      <a:alpha val="43137"/>
                    </a:srgbClr>
                  </a:outerShdw>
                </a:effectLst>
                <a:latin typeface="Arial"/>
                <a:ea typeface="Arial"/>
                <a:cs typeface="Arial"/>
                <a:sym typeface="Arial"/>
              </a:rPr>
              <a:t>AUTOM</a:t>
            </a:r>
            <a:r>
              <a:rPr lang="en-GB" sz="3200" b="1" dirty="0">
                <a:solidFill>
                  <a:schemeClr val="dk1"/>
                </a:solidFill>
                <a:effectLst>
                  <a:outerShdw blurRad="38100" dist="38100" dir="2700000" algn="tl">
                    <a:srgbClr val="000000">
                      <a:alpha val="43137"/>
                    </a:srgbClr>
                  </a:outerShdw>
                </a:effectLst>
              </a:rPr>
              <a:t>A</a:t>
            </a:r>
            <a:r>
              <a:rPr lang="en-GB" sz="3200" b="1" i="0" u="none" strike="noStrike" cap="none" dirty="0">
                <a:solidFill>
                  <a:schemeClr val="dk1"/>
                </a:solidFill>
                <a:effectLst>
                  <a:outerShdw blurRad="38100" dist="38100" dir="2700000" algn="tl">
                    <a:srgbClr val="000000">
                      <a:alpha val="43137"/>
                    </a:srgbClr>
                  </a:outerShdw>
                </a:effectLst>
                <a:latin typeface="Arial"/>
                <a:ea typeface="Arial"/>
                <a:cs typeface="Arial"/>
                <a:sym typeface="Arial"/>
              </a:rPr>
              <a:t>TIC BOXING TRAINING               MACHINE</a:t>
            </a:r>
            <a:endParaRPr sz="1400" b="0" i="0" u="none" strike="noStrike" cap="none" dirty="0">
              <a:solidFill>
                <a:srgbClr val="000000"/>
              </a:solidFill>
              <a:effectLst>
                <a:outerShdw blurRad="38100" dist="38100" dir="2700000" algn="tl">
                  <a:srgbClr val="000000">
                    <a:alpha val="43137"/>
                  </a:srgbClr>
                </a:outerShdw>
              </a:effectLst>
              <a:latin typeface="Arial"/>
              <a:ea typeface="Arial"/>
              <a:cs typeface="Arial"/>
              <a:sym typeface="Arial"/>
            </a:endParaRPr>
          </a:p>
        </p:txBody>
      </p:sp>
      <p:sp>
        <p:nvSpPr>
          <p:cNvPr id="47" name="Google Shape;47;p10"/>
          <p:cNvSpPr txBox="1"/>
          <p:nvPr/>
        </p:nvSpPr>
        <p:spPr>
          <a:xfrm>
            <a:off x="1401675" y="4640575"/>
            <a:ext cx="6752400" cy="97254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r" rtl="0">
              <a:lnSpc>
                <a:spcPct val="115000"/>
              </a:lnSpc>
              <a:spcBef>
                <a:spcPts val="600"/>
              </a:spcBef>
              <a:spcAft>
                <a:spcPts val="0"/>
              </a:spcAft>
              <a:buClr>
                <a:schemeClr val="dk1"/>
              </a:buClr>
              <a:buSzPts val="1100"/>
              <a:buFont typeface="Arial"/>
              <a:buNone/>
            </a:pPr>
            <a:r>
              <a:rPr lang="en-GB" sz="2800" b="1" i="0" u="none" strike="noStrike" cap="none" dirty="0">
                <a:solidFill>
                  <a:schemeClr val="tx1"/>
                </a:solidFill>
                <a:effectLst>
                  <a:outerShdw blurRad="38100" dist="38100" dir="2700000" algn="tl">
                    <a:srgbClr val="000000">
                      <a:alpha val="43137"/>
                    </a:srgbClr>
                  </a:outerShdw>
                </a:effectLst>
                <a:latin typeface="Arial"/>
                <a:ea typeface="Arial"/>
                <a:cs typeface="Arial"/>
                <a:sym typeface="Arial"/>
              </a:rPr>
              <a:t>Group No : 40</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88BC2DDD-0483-CF04-4D68-3D98290A9FB6}"/>
              </a:ext>
            </a:extLst>
          </p:cNvPr>
          <p:cNvPicPr>
            <a:picLocks noChangeAspect="1"/>
          </p:cNvPicPr>
          <p:nvPr/>
        </p:nvPicPr>
        <p:blipFill>
          <a:blip r:embed="rId3"/>
          <a:stretch>
            <a:fillRect/>
          </a:stretch>
        </p:blipFill>
        <p:spPr>
          <a:xfrm>
            <a:off x="0" y="1"/>
            <a:ext cx="9144000" cy="6858000"/>
          </a:xfrm>
          <a:prstGeom prst="rect">
            <a:avLst/>
          </a:prstGeom>
        </p:spPr>
      </p:pic>
      <p:sp>
        <p:nvSpPr>
          <p:cNvPr id="124" name="Google Shape;124;p21"/>
          <p:cNvSpPr txBox="1">
            <a:spLocks noGrp="1"/>
          </p:cNvSpPr>
          <p:nvPr>
            <p:ph type="title"/>
          </p:nvPr>
        </p:nvSpPr>
        <p:spPr>
          <a:xfrm>
            <a:off x="311700" y="47107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97222"/>
              <a:buNone/>
            </a:pPr>
            <a:r>
              <a:rPr lang="en-GB" sz="3200" b="1">
                <a:solidFill>
                  <a:schemeClr val="tx1"/>
                </a:solidFill>
                <a:effectLst>
                  <a:outerShdw blurRad="38100" dist="38100" dir="2700000" algn="tl">
                    <a:srgbClr val="000000">
                      <a:alpha val="43137"/>
                    </a:srgbClr>
                  </a:outerShdw>
                </a:effectLst>
              </a:rPr>
              <a:t>Project Aim &amp; Objectives</a:t>
            </a:r>
            <a:endParaRPr sz="1800" b="1">
              <a:solidFill>
                <a:schemeClr val="tx1"/>
              </a:solidFill>
              <a:effectLst>
                <a:outerShdw blurRad="38100" dist="38100" dir="2700000" algn="tl">
                  <a:srgbClr val="000000">
                    <a:alpha val="43137"/>
                  </a:srgbClr>
                </a:outerShdw>
              </a:effectLst>
            </a:endParaRPr>
          </a:p>
        </p:txBody>
      </p:sp>
      <p:sp>
        <p:nvSpPr>
          <p:cNvPr id="125" name="Google Shape;125;p21"/>
          <p:cNvSpPr txBox="1">
            <a:spLocks noGrp="1"/>
          </p:cNvSpPr>
          <p:nvPr>
            <p:ph type="body" idx="1"/>
          </p:nvPr>
        </p:nvSpPr>
        <p:spPr>
          <a:xfrm>
            <a:off x="311700" y="1392700"/>
            <a:ext cx="8520600" cy="4279989"/>
          </a:xfrm>
          <a:prstGeom prst="rect">
            <a:avLst/>
          </a:prstGeom>
          <a:noFill/>
          <a:ln>
            <a:noFill/>
          </a:ln>
        </p:spPr>
        <p:txBody>
          <a:bodyPr spcFirstLastPara="1" wrap="square" lIns="91425" tIns="91425" rIns="91425" bIns="91425" anchor="t"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nSpc>
                <a:spcPct val="170000"/>
              </a:lnSpc>
              <a:spcBef>
                <a:spcPts val="600"/>
              </a:spcBef>
              <a:buClr>
                <a:schemeClr val="dk1"/>
              </a:buClr>
              <a:buSzPct val="37116"/>
              <a:buNone/>
            </a:pPr>
            <a:r>
              <a:rPr lang="en-GB" sz="4500" b="1">
                <a:solidFill>
                  <a:schemeClr val="dk1"/>
                </a:solidFill>
                <a:ea typeface="Calibri"/>
                <a:sym typeface="Calibri"/>
              </a:rPr>
              <a:t>Aim: </a:t>
            </a:r>
          </a:p>
          <a:p>
            <a:pPr marL="0" lvl="0" indent="0" algn="l" rtl="0">
              <a:lnSpc>
                <a:spcPct val="170000"/>
              </a:lnSpc>
              <a:spcBef>
                <a:spcPts val="600"/>
              </a:spcBef>
              <a:spcAft>
                <a:spcPts val="0"/>
              </a:spcAft>
              <a:buClr>
                <a:schemeClr val="dk1"/>
              </a:buClr>
              <a:buSzPct val="37812"/>
              <a:buFont typeface="Arial"/>
              <a:buNone/>
            </a:pPr>
            <a:r>
              <a:rPr lang="en-GB" sz="4500">
                <a:solidFill>
                  <a:schemeClr val="dk1"/>
                </a:solidFill>
                <a:ea typeface="Calibri"/>
                <a:sym typeface="Calibri"/>
              </a:rPr>
              <a:t>Design and develop an automated machine to practice boxing without a coach.</a:t>
            </a:r>
            <a:endParaRPr lang="en-GB" sz="4500">
              <a:solidFill>
                <a:schemeClr val="dk1"/>
              </a:solidFill>
              <a:ea typeface="Calibri"/>
            </a:endParaRPr>
          </a:p>
          <a:p>
            <a:pPr marL="0" lvl="0" indent="0" algn="l" rtl="0">
              <a:lnSpc>
                <a:spcPct val="170000"/>
              </a:lnSpc>
              <a:spcBef>
                <a:spcPts val="600"/>
              </a:spcBef>
              <a:spcAft>
                <a:spcPts val="0"/>
              </a:spcAft>
              <a:buSzPct val="100000"/>
              <a:buNone/>
            </a:pPr>
            <a:r>
              <a:rPr lang="en-GB" sz="4500" b="1">
                <a:solidFill>
                  <a:schemeClr val="dk1"/>
                </a:solidFill>
                <a:ea typeface="Calibri"/>
                <a:sym typeface="Calibri"/>
              </a:rPr>
              <a:t>Objectives:</a:t>
            </a:r>
            <a:endParaRPr lang="en-GB" sz="4500" b="1">
              <a:solidFill>
                <a:schemeClr val="dk1"/>
              </a:solidFill>
              <a:ea typeface="Calibri"/>
            </a:endParaRPr>
          </a:p>
          <a:p>
            <a:pPr marL="456565" lvl="0" indent="-327025" algn="l" rtl="0">
              <a:lnSpc>
                <a:spcPct val="170000"/>
              </a:lnSpc>
              <a:spcBef>
                <a:spcPts val="600"/>
              </a:spcBef>
              <a:spcAft>
                <a:spcPts val="0"/>
              </a:spcAft>
              <a:buSzPct val="93415"/>
              <a:buChar char="●"/>
            </a:pPr>
            <a:r>
              <a:rPr lang="en-GB" sz="4500">
                <a:solidFill>
                  <a:schemeClr val="dk1"/>
                </a:solidFill>
                <a:ea typeface="Calibri"/>
                <a:sym typeface="Calibri"/>
              </a:rPr>
              <a:t>To guide the player to punch the correct positions.</a:t>
            </a:r>
            <a:endParaRPr lang="en-GB" sz="4500">
              <a:solidFill>
                <a:schemeClr val="dk1"/>
              </a:solidFill>
              <a:ea typeface="Calibri"/>
            </a:endParaRPr>
          </a:p>
          <a:p>
            <a:pPr marL="456565" indent="-327025">
              <a:lnSpc>
                <a:spcPct val="170000"/>
              </a:lnSpc>
              <a:buSzPct val="93415"/>
            </a:pPr>
            <a:r>
              <a:rPr lang="en-GB" sz="4500">
                <a:solidFill>
                  <a:schemeClr val="dk1"/>
                </a:solidFill>
                <a:ea typeface="Calibri"/>
                <a:sym typeface="Calibri"/>
              </a:rPr>
              <a:t>To improve player's muscle memory</a:t>
            </a:r>
            <a:endParaRPr lang="en-GB" sz="4500">
              <a:solidFill>
                <a:schemeClr val="dk1"/>
              </a:solidFill>
              <a:ea typeface="Calibri"/>
            </a:endParaRPr>
          </a:p>
          <a:p>
            <a:pPr marL="456565" indent="-327025">
              <a:lnSpc>
                <a:spcPct val="170000"/>
              </a:lnSpc>
              <a:buSzPct val="93415"/>
            </a:pPr>
            <a:r>
              <a:rPr lang="en-GB" sz="4500">
                <a:solidFill>
                  <a:schemeClr val="dk1"/>
                </a:solidFill>
                <a:ea typeface="Calibri"/>
                <a:sym typeface="Calibri"/>
              </a:rPr>
              <a:t>To practice alone without an opponent player or a trainer.</a:t>
            </a:r>
            <a:endParaRPr lang="en-GB" sz="4500">
              <a:solidFill>
                <a:schemeClr val="dk1"/>
              </a:solidFill>
              <a:ea typeface="Calibri"/>
            </a:endParaRPr>
          </a:p>
          <a:p>
            <a:pPr marL="456565" lvl="0" indent="-327025" algn="l" rtl="0">
              <a:lnSpc>
                <a:spcPct val="170000"/>
              </a:lnSpc>
              <a:spcBef>
                <a:spcPts val="0"/>
              </a:spcBef>
              <a:spcAft>
                <a:spcPts val="0"/>
              </a:spcAft>
              <a:buSzPct val="93415"/>
              <a:buChar char="●"/>
            </a:pPr>
            <a:r>
              <a:rPr lang="en-GB" sz="4500">
                <a:solidFill>
                  <a:schemeClr val="dk1"/>
                </a:solidFill>
                <a:ea typeface="Calibri"/>
                <a:sym typeface="Calibri"/>
              </a:rPr>
              <a:t>To practice a particular punch.</a:t>
            </a:r>
            <a:endParaRPr lang="en-GB" sz="4500">
              <a:solidFill>
                <a:schemeClr val="dk1"/>
              </a:solidFill>
              <a:ea typeface="Calibri"/>
            </a:endParaRPr>
          </a:p>
          <a:p>
            <a:pPr marL="456565" lvl="0" indent="-327025" algn="l" rtl="0">
              <a:lnSpc>
                <a:spcPct val="170000"/>
              </a:lnSpc>
              <a:spcBef>
                <a:spcPts val="0"/>
              </a:spcBef>
              <a:spcAft>
                <a:spcPts val="0"/>
              </a:spcAft>
              <a:buSzPct val="93415"/>
              <a:buChar char="●"/>
            </a:pPr>
            <a:r>
              <a:rPr lang="en-GB" sz="4500">
                <a:solidFill>
                  <a:schemeClr val="dk1"/>
                </a:solidFill>
                <a:ea typeface="Calibri"/>
                <a:sym typeface="Calibri"/>
              </a:rPr>
              <a:t>To practice more fighting techniques.</a:t>
            </a:r>
            <a:endParaRPr lang="en-GB" sz="4500">
              <a:solidFill>
                <a:schemeClr val="dk1"/>
              </a:solidFill>
              <a:ea typeface="Calibri"/>
            </a:endParaRPr>
          </a:p>
          <a:p>
            <a:pPr marL="456565" lvl="0" indent="-327025" algn="l" rtl="0">
              <a:lnSpc>
                <a:spcPct val="170000"/>
              </a:lnSpc>
              <a:spcBef>
                <a:spcPts val="0"/>
              </a:spcBef>
              <a:spcAft>
                <a:spcPts val="0"/>
              </a:spcAft>
              <a:buSzPct val="93415"/>
              <a:buChar char="●"/>
            </a:pPr>
            <a:r>
              <a:rPr lang="en-GB" sz="4500">
                <a:solidFill>
                  <a:schemeClr val="dk1"/>
                </a:solidFill>
                <a:ea typeface="Calibri"/>
                <a:sym typeface="Calibri"/>
              </a:rPr>
              <a:t>To improve the safety of the beginners.</a:t>
            </a:r>
            <a:endParaRPr lang="en-GB" sz="4500">
              <a:solidFill>
                <a:schemeClr val="dk1"/>
              </a:solidFill>
              <a:ea typeface="Calibri"/>
            </a:endParaRPr>
          </a:p>
          <a:p>
            <a:pPr marL="456565" lvl="0" indent="0" algn="l" rtl="0">
              <a:lnSpc>
                <a:spcPct val="170000"/>
              </a:lnSpc>
              <a:spcBef>
                <a:spcPts val="600"/>
              </a:spcBef>
              <a:spcAft>
                <a:spcPts val="0"/>
              </a:spcAft>
              <a:buSzPct val="173076"/>
              <a:buNone/>
            </a:pPr>
            <a:endParaRPr lang="en-GB" sz="2600" b="1">
              <a:solidFill>
                <a:schemeClr val="dk1"/>
              </a:solidFill>
              <a:latin typeface="Calibri"/>
              <a:ea typeface="Calibri"/>
              <a:cs typeface="Calibri"/>
            </a:endParaRPr>
          </a:p>
          <a:p>
            <a:pPr marL="0" lvl="0" indent="0" algn="l" rtl="0">
              <a:lnSpc>
                <a:spcPct val="115000"/>
              </a:lnSpc>
              <a:spcBef>
                <a:spcPts val="0"/>
              </a:spcBef>
              <a:spcAft>
                <a:spcPts val="1200"/>
              </a:spcAft>
              <a:buSzPct val="2500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31" name="Picture 30" descr="Shape&#10;&#10;Description automatically generated with medium confidence">
            <a:extLst>
              <a:ext uri="{FF2B5EF4-FFF2-40B4-BE49-F238E27FC236}">
                <a16:creationId xmlns:a16="http://schemas.microsoft.com/office/drawing/2014/main" id="{6E5E065C-990C-D96F-E17B-1DB64D32CC8F}"/>
              </a:ext>
            </a:extLst>
          </p:cNvPr>
          <p:cNvPicPr>
            <a:picLocks noChangeAspect="1"/>
          </p:cNvPicPr>
          <p:nvPr/>
        </p:nvPicPr>
        <p:blipFill>
          <a:blip r:embed="rId3"/>
          <a:stretch>
            <a:fillRect/>
          </a:stretch>
        </p:blipFill>
        <p:spPr>
          <a:xfrm>
            <a:off x="0" y="1"/>
            <a:ext cx="9144000" cy="6858000"/>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B668A3EC-68C1-D54A-7E7A-8A7F03BDBD86}"/>
              </a:ext>
            </a:extLst>
          </p:cNvPr>
          <p:cNvPicPr>
            <a:picLocks noChangeAspect="1"/>
          </p:cNvPicPr>
          <p:nvPr/>
        </p:nvPicPr>
        <p:blipFill>
          <a:blip r:embed="rId4"/>
          <a:stretch>
            <a:fillRect/>
          </a:stretch>
        </p:blipFill>
        <p:spPr>
          <a:xfrm>
            <a:off x="2072148" y="887376"/>
            <a:ext cx="4352777" cy="5970624"/>
          </a:xfrm>
          <a:prstGeom prst="rect">
            <a:avLst/>
          </a:prstGeom>
        </p:spPr>
      </p:pic>
      <p:sp>
        <p:nvSpPr>
          <p:cNvPr id="130" name="Google Shape;130;p22"/>
          <p:cNvSpPr txBox="1">
            <a:spLocks noGrp="1"/>
          </p:cNvSpPr>
          <p:nvPr>
            <p:ph type="title"/>
          </p:nvPr>
        </p:nvSpPr>
        <p:spPr>
          <a:xfrm>
            <a:off x="165200" y="157255"/>
            <a:ext cx="8520600"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Clr>
                <a:schemeClr val="dk1"/>
              </a:buClr>
              <a:buSzPct val="34375"/>
              <a:buFont typeface="Arial"/>
              <a:buNone/>
            </a:pPr>
            <a:r>
              <a:rPr lang="en-GB" sz="3200" b="1">
                <a:effectLst>
                  <a:outerShdw blurRad="38100" dist="38100" dir="2700000" algn="tl">
                    <a:srgbClr val="000000">
                      <a:alpha val="43137"/>
                    </a:srgbClr>
                  </a:outerShdw>
                </a:effectLst>
              </a:rPr>
              <a:t>Proposed Solution (3D Model)</a:t>
            </a:r>
            <a:endParaRPr sz="3200" b="1">
              <a:effectLst>
                <a:outerShdw blurRad="38100" dist="38100" dir="2700000" algn="tl">
                  <a:srgbClr val="000000">
                    <a:alpha val="43137"/>
                  </a:srgbClr>
                </a:outerShdw>
              </a:effectLst>
            </a:endParaRPr>
          </a:p>
          <a:p>
            <a:pPr marL="0" lvl="0" indent="0" algn="l" rtl="0">
              <a:lnSpc>
                <a:spcPct val="100000"/>
              </a:lnSpc>
              <a:spcBef>
                <a:spcPts val="0"/>
              </a:spcBef>
              <a:spcAft>
                <a:spcPts val="0"/>
              </a:spcAft>
              <a:buSzPct val="111111"/>
              <a:buNone/>
            </a:pPr>
            <a:endParaRPr/>
          </a:p>
        </p:txBody>
      </p:sp>
      <p:sp>
        <p:nvSpPr>
          <p:cNvPr id="131" name="Google Shape;131;p22"/>
          <p:cNvSpPr txBox="1">
            <a:spLocks noGrp="1"/>
          </p:cNvSpPr>
          <p:nvPr>
            <p:ph type="body" idx="1"/>
          </p:nvPr>
        </p:nvSpPr>
        <p:spPr>
          <a:xfrm>
            <a:off x="122845" y="841633"/>
            <a:ext cx="8296758" cy="62906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200"/>
              </a:spcAft>
              <a:buSzPts val="1800"/>
              <a:buNone/>
            </a:pPr>
            <a:endParaRPr/>
          </a:p>
        </p:txBody>
      </p:sp>
      <p:sp>
        <p:nvSpPr>
          <p:cNvPr id="133" name="Google Shape;133;p22"/>
          <p:cNvSpPr/>
          <p:nvPr/>
        </p:nvSpPr>
        <p:spPr>
          <a:xfrm>
            <a:off x="1150978" y="1690325"/>
            <a:ext cx="685800" cy="49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Head</a:t>
            </a:r>
            <a:endParaRPr sz="1300" b="0" i="0" u="none" strike="noStrike" cap="none">
              <a:solidFill>
                <a:srgbClr val="000000"/>
              </a:solidFill>
              <a:latin typeface="Arial"/>
              <a:ea typeface="Arial"/>
              <a:cs typeface="Arial"/>
              <a:sym typeface="Arial"/>
            </a:endParaRPr>
          </a:p>
        </p:txBody>
      </p:sp>
      <p:sp>
        <p:nvSpPr>
          <p:cNvPr id="134" name="Google Shape;134;p22"/>
          <p:cNvSpPr/>
          <p:nvPr/>
        </p:nvSpPr>
        <p:spPr>
          <a:xfrm>
            <a:off x="538755" y="2392133"/>
            <a:ext cx="13062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Servo motors</a:t>
            </a:r>
            <a:endParaRPr sz="1300" b="0" i="0" u="none" strike="noStrike" cap="none">
              <a:solidFill>
                <a:srgbClr val="000000"/>
              </a:solidFill>
              <a:latin typeface="Arial"/>
              <a:ea typeface="Arial"/>
              <a:cs typeface="Arial"/>
              <a:sym typeface="Arial"/>
            </a:endParaRPr>
          </a:p>
        </p:txBody>
      </p:sp>
      <p:sp>
        <p:nvSpPr>
          <p:cNvPr id="135" name="Google Shape;135;p22"/>
          <p:cNvSpPr/>
          <p:nvPr/>
        </p:nvSpPr>
        <p:spPr>
          <a:xfrm>
            <a:off x="1153098" y="3854679"/>
            <a:ext cx="6858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a:t>Body</a:t>
            </a:r>
            <a:endParaRPr sz="1300" b="0" i="0" u="none" strike="noStrike" cap="none">
              <a:solidFill>
                <a:srgbClr val="000000"/>
              </a:solidFill>
              <a:latin typeface="Arial"/>
              <a:ea typeface="Arial"/>
              <a:cs typeface="Arial"/>
              <a:sym typeface="Arial"/>
            </a:endParaRPr>
          </a:p>
        </p:txBody>
      </p:sp>
      <p:sp>
        <p:nvSpPr>
          <p:cNvPr id="136" name="Google Shape;136;p22"/>
          <p:cNvSpPr/>
          <p:nvPr/>
        </p:nvSpPr>
        <p:spPr>
          <a:xfrm>
            <a:off x="617774" y="3168279"/>
            <a:ext cx="12324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LCD Display</a:t>
            </a:r>
            <a:endParaRPr sz="1300" b="0" i="0" u="none" strike="noStrike" cap="none">
              <a:solidFill>
                <a:srgbClr val="000000"/>
              </a:solidFill>
              <a:latin typeface="Arial"/>
              <a:ea typeface="Arial"/>
              <a:cs typeface="Arial"/>
              <a:sym typeface="Arial"/>
            </a:endParaRPr>
          </a:p>
        </p:txBody>
      </p:sp>
      <p:sp>
        <p:nvSpPr>
          <p:cNvPr id="137" name="Google Shape;137;p22"/>
          <p:cNvSpPr/>
          <p:nvPr/>
        </p:nvSpPr>
        <p:spPr>
          <a:xfrm>
            <a:off x="683991" y="4436275"/>
            <a:ext cx="11703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Metal Frame </a:t>
            </a:r>
            <a:endParaRPr sz="1300" b="0" i="0" u="none" strike="noStrike" cap="none">
              <a:solidFill>
                <a:srgbClr val="000000"/>
              </a:solidFill>
              <a:latin typeface="Arial"/>
              <a:ea typeface="Arial"/>
              <a:cs typeface="Arial"/>
              <a:sym typeface="Arial"/>
            </a:endParaRPr>
          </a:p>
        </p:txBody>
      </p:sp>
      <p:sp>
        <p:nvSpPr>
          <p:cNvPr id="138" name="Google Shape;138;p22"/>
          <p:cNvSpPr/>
          <p:nvPr/>
        </p:nvSpPr>
        <p:spPr>
          <a:xfrm>
            <a:off x="724397" y="5085844"/>
            <a:ext cx="1114500" cy="62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DC motors </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and wheels</a:t>
            </a:r>
            <a:endParaRPr sz="1300" b="0" i="0" u="none" strike="noStrike" cap="none">
              <a:solidFill>
                <a:srgbClr val="000000"/>
              </a:solidFill>
              <a:latin typeface="Arial"/>
              <a:ea typeface="Arial"/>
              <a:cs typeface="Arial"/>
              <a:sym typeface="Arial"/>
            </a:endParaRPr>
          </a:p>
        </p:txBody>
      </p:sp>
      <p:sp>
        <p:nvSpPr>
          <p:cNvPr id="139" name="Google Shape;139;p22"/>
          <p:cNvSpPr/>
          <p:nvPr/>
        </p:nvSpPr>
        <p:spPr>
          <a:xfrm>
            <a:off x="6623867" y="1966850"/>
            <a:ext cx="8562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Arms</a:t>
            </a:r>
            <a:endParaRPr sz="1300" b="0" i="0" u="none" strike="noStrike" cap="none">
              <a:solidFill>
                <a:srgbClr val="000000"/>
              </a:solidFill>
              <a:latin typeface="Arial"/>
              <a:ea typeface="Arial"/>
              <a:cs typeface="Arial"/>
              <a:sym typeface="Arial"/>
            </a:endParaRPr>
          </a:p>
        </p:txBody>
      </p:sp>
      <p:sp>
        <p:nvSpPr>
          <p:cNvPr id="140" name="Google Shape;140;p22"/>
          <p:cNvSpPr/>
          <p:nvPr/>
        </p:nvSpPr>
        <p:spPr>
          <a:xfrm>
            <a:off x="6610252" y="2543074"/>
            <a:ext cx="10143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Ultrasonic sensor</a:t>
            </a:r>
            <a:endParaRPr sz="1300" b="0" i="0" u="none" strike="noStrike" cap="none">
              <a:solidFill>
                <a:srgbClr val="000000"/>
              </a:solidFill>
              <a:latin typeface="Arial"/>
              <a:ea typeface="Arial"/>
              <a:cs typeface="Arial"/>
              <a:sym typeface="Arial"/>
            </a:endParaRPr>
          </a:p>
        </p:txBody>
      </p:sp>
      <p:sp>
        <p:nvSpPr>
          <p:cNvPr id="141" name="Google Shape;141;p22"/>
          <p:cNvSpPr/>
          <p:nvPr/>
        </p:nvSpPr>
        <p:spPr>
          <a:xfrm>
            <a:off x="6599629" y="3742172"/>
            <a:ext cx="10143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Keypad</a:t>
            </a:r>
            <a:endParaRPr sz="1300" b="0" i="0" u="none" strike="noStrike" cap="none">
              <a:solidFill>
                <a:srgbClr val="000000"/>
              </a:solidFill>
              <a:latin typeface="Arial"/>
              <a:ea typeface="Arial"/>
              <a:cs typeface="Arial"/>
              <a:sym typeface="Arial"/>
            </a:endParaRPr>
          </a:p>
        </p:txBody>
      </p:sp>
      <p:sp>
        <p:nvSpPr>
          <p:cNvPr id="142" name="Google Shape;142;p22"/>
          <p:cNvSpPr/>
          <p:nvPr/>
        </p:nvSpPr>
        <p:spPr>
          <a:xfrm>
            <a:off x="6606344" y="4244515"/>
            <a:ext cx="13584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PIR sensors</a:t>
            </a:r>
            <a:endParaRPr sz="1300" b="0" i="0" u="none" strike="noStrike" cap="none">
              <a:solidFill>
                <a:srgbClr val="000000"/>
              </a:solidFill>
              <a:latin typeface="Arial"/>
              <a:ea typeface="Arial"/>
              <a:cs typeface="Arial"/>
              <a:sym typeface="Arial"/>
            </a:endParaRPr>
          </a:p>
        </p:txBody>
      </p:sp>
      <p:sp>
        <p:nvSpPr>
          <p:cNvPr id="143" name="Google Shape;143;p22"/>
          <p:cNvSpPr/>
          <p:nvPr/>
        </p:nvSpPr>
        <p:spPr>
          <a:xfrm>
            <a:off x="6606344" y="4987740"/>
            <a:ext cx="1358400" cy="43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Stepper motor</a:t>
            </a:r>
            <a:endParaRPr sz="1300" b="0" i="0" u="none" strike="noStrike" cap="none">
              <a:solidFill>
                <a:srgbClr val="000000"/>
              </a:solidFill>
              <a:latin typeface="Arial"/>
              <a:ea typeface="Arial"/>
              <a:cs typeface="Arial"/>
              <a:sym typeface="Arial"/>
            </a:endParaRPr>
          </a:p>
        </p:txBody>
      </p:sp>
      <p:sp>
        <p:nvSpPr>
          <p:cNvPr id="144" name="Google Shape;144;p22"/>
          <p:cNvSpPr/>
          <p:nvPr/>
        </p:nvSpPr>
        <p:spPr>
          <a:xfrm>
            <a:off x="6623867" y="3155359"/>
            <a:ext cx="1358400" cy="37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LED lights and Piezo sensor</a:t>
            </a:r>
            <a:endParaRPr sz="1300" b="0" i="0" u="none" strike="noStrike" cap="none">
              <a:solidFill>
                <a:srgbClr val="000000"/>
              </a:solidFill>
              <a:latin typeface="Arial"/>
              <a:ea typeface="Arial"/>
              <a:cs typeface="Arial"/>
              <a:sym typeface="Arial"/>
            </a:endParaRPr>
          </a:p>
        </p:txBody>
      </p:sp>
      <p:cxnSp>
        <p:nvCxnSpPr>
          <p:cNvPr id="145" name="Google Shape;145;p22"/>
          <p:cNvCxnSpPr>
            <a:cxnSpLocks/>
            <a:stCxn id="133" idx="3"/>
          </p:cNvCxnSpPr>
          <p:nvPr/>
        </p:nvCxnSpPr>
        <p:spPr>
          <a:xfrm>
            <a:off x="1836778" y="1936775"/>
            <a:ext cx="2311016" cy="750809"/>
          </a:xfrm>
          <a:prstGeom prst="straightConnector1">
            <a:avLst/>
          </a:prstGeom>
          <a:noFill/>
          <a:ln w="9525" cap="flat" cmpd="sng">
            <a:solidFill>
              <a:schemeClr val="dk1"/>
            </a:solidFill>
            <a:prstDash val="solid"/>
            <a:round/>
            <a:headEnd type="none" w="sm" len="sm"/>
            <a:tailEnd type="triangle" w="med" len="med"/>
          </a:ln>
        </p:spPr>
      </p:cxnSp>
      <p:cxnSp>
        <p:nvCxnSpPr>
          <p:cNvPr id="146" name="Google Shape;146;p22"/>
          <p:cNvCxnSpPr>
            <a:cxnSpLocks/>
            <a:stCxn id="134" idx="3"/>
          </p:cNvCxnSpPr>
          <p:nvPr/>
        </p:nvCxnSpPr>
        <p:spPr>
          <a:xfrm>
            <a:off x="1844955" y="2579633"/>
            <a:ext cx="1876494" cy="505889"/>
          </a:xfrm>
          <a:prstGeom prst="straightConnector1">
            <a:avLst/>
          </a:prstGeom>
          <a:noFill/>
          <a:ln w="9525" cap="flat" cmpd="sng">
            <a:solidFill>
              <a:schemeClr val="dk1"/>
            </a:solidFill>
            <a:prstDash val="solid"/>
            <a:round/>
            <a:headEnd type="none" w="sm" len="sm"/>
            <a:tailEnd type="triangle" w="med" len="med"/>
          </a:ln>
        </p:spPr>
      </p:cxnSp>
      <p:cxnSp>
        <p:nvCxnSpPr>
          <p:cNvPr id="147" name="Google Shape;147;p22"/>
          <p:cNvCxnSpPr>
            <a:cxnSpLocks/>
          </p:cNvCxnSpPr>
          <p:nvPr/>
        </p:nvCxnSpPr>
        <p:spPr>
          <a:xfrm>
            <a:off x="1824136" y="2572517"/>
            <a:ext cx="2142405" cy="396712"/>
          </a:xfrm>
          <a:prstGeom prst="straightConnector1">
            <a:avLst/>
          </a:prstGeom>
          <a:noFill/>
          <a:ln w="9525" cap="flat" cmpd="sng">
            <a:solidFill>
              <a:schemeClr val="dk1"/>
            </a:solidFill>
            <a:prstDash val="solid"/>
            <a:round/>
            <a:headEnd type="none" w="sm" len="sm"/>
            <a:tailEnd type="triangle" w="med" len="med"/>
          </a:ln>
        </p:spPr>
      </p:cxnSp>
      <p:cxnSp>
        <p:nvCxnSpPr>
          <p:cNvPr id="148" name="Google Shape;148;p22"/>
          <p:cNvCxnSpPr>
            <a:cxnSpLocks/>
          </p:cNvCxnSpPr>
          <p:nvPr/>
        </p:nvCxnSpPr>
        <p:spPr>
          <a:xfrm flipV="1">
            <a:off x="1854291" y="3922823"/>
            <a:ext cx="2046075" cy="114259"/>
          </a:xfrm>
          <a:prstGeom prst="straightConnector1">
            <a:avLst/>
          </a:prstGeom>
          <a:noFill/>
          <a:ln w="9525" cap="flat" cmpd="sng">
            <a:solidFill>
              <a:schemeClr val="dk1"/>
            </a:solidFill>
            <a:prstDash val="solid"/>
            <a:round/>
            <a:headEnd type="none" w="sm" len="sm"/>
            <a:tailEnd type="triangle" w="med" len="med"/>
          </a:ln>
        </p:spPr>
      </p:cxnSp>
      <p:cxnSp>
        <p:nvCxnSpPr>
          <p:cNvPr id="149" name="Google Shape;149;p22"/>
          <p:cNvCxnSpPr>
            <a:cxnSpLocks/>
            <a:stCxn id="137" idx="3"/>
          </p:cNvCxnSpPr>
          <p:nvPr/>
        </p:nvCxnSpPr>
        <p:spPr>
          <a:xfrm>
            <a:off x="1854291" y="4623775"/>
            <a:ext cx="2442734" cy="187500"/>
          </a:xfrm>
          <a:prstGeom prst="straightConnector1">
            <a:avLst/>
          </a:prstGeom>
          <a:noFill/>
          <a:ln w="9525" cap="flat" cmpd="sng">
            <a:solidFill>
              <a:schemeClr val="dk1"/>
            </a:solidFill>
            <a:prstDash val="solid"/>
            <a:round/>
            <a:headEnd type="none" w="sm" len="sm"/>
            <a:tailEnd type="triangle" w="med" len="med"/>
          </a:ln>
        </p:spPr>
      </p:cxnSp>
      <p:cxnSp>
        <p:nvCxnSpPr>
          <p:cNvPr id="150" name="Google Shape;150;p22"/>
          <p:cNvCxnSpPr>
            <a:cxnSpLocks/>
            <a:stCxn id="138" idx="3"/>
          </p:cNvCxnSpPr>
          <p:nvPr/>
        </p:nvCxnSpPr>
        <p:spPr>
          <a:xfrm>
            <a:off x="1838897" y="5397244"/>
            <a:ext cx="1121119" cy="573380"/>
          </a:xfrm>
          <a:prstGeom prst="straightConnector1">
            <a:avLst/>
          </a:prstGeom>
          <a:noFill/>
          <a:ln w="9525" cap="flat" cmpd="sng">
            <a:solidFill>
              <a:schemeClr val="dk1"/>
            </a:solidFill>
            <a:prstDash val="solid"/>
            <a:round/>
            <a:headEnd type="none" w="sm" len="sm"/>
            <a:tailEnd type="triangle" w="med" len="med"/>
          </a:ln>
        </p:spPr>
      </p:cxnSp>
      <p:cxnSp>
        <p:nvCxnSpPr>
          <p:cNvPr id="151" name="Google Shape;151;p22"/>
          <p:cNvCxnSpPr>
            <a:cxnSpLocks/>
          </p:cNvCxnSpPr>
          <p:nvPr/>
        </p:nvCxnSpPr>
        <p:spPr>
          <a:xfrm flipH="1" flipV="1">
            <a:off x="3907928" y="2101168"/>
            <a:ext cx="2715939" cy="72036"/>
          </a:xfrm>
          <a:prstGeom prst="straightConnector1">
            <a:avLst/>
          </a:prstGeom>
          <a:noFill/>
          <a:ln w="9525" cap="flat" cmpd="sng">
            <a:solidFill>
              <a:schemeClr val="dk1"/>
            </a:solidFill>
            <a:prstDash val="solid"/>
            <a:round/>
            <a:headEnd type="none" w="sm" len="sm"/>
            <a:tailEnd type="triangle" w="med" len="med"/>
          </a:ln>
        </p:spPr>
      </p:cxnSp>
      <p:cxnSp>
        <p:nvCxnSpPr>
          <p:cNvPr id="152" name="Google Shape;152;p22"/>
          <p:cNvCxnSpPr>
            <a:cxnSpLocks/>
            <a:stCxn id="139" idx="1"/>
          </p:cNvCxnSpPr>
          <p:nvPr/>
        </p:nvCxnSpPr>
        <p:spPr>
          <a:xfrm flipH="1">
            <a:off x="4833594" y="2154350"/>
            <a:ext cx="1790273" cy="119801"/>
          </a:xfrm>
          <a:prstGeom prst="straightConnector1">
            <a:avLst/>
          </a:prstGeom>
          <a:noFill/>
          <a:ln w="9525" cap="flat" cmpd="sng">
            <a:solidFill>
              <a:schemeClr val="dk1"/>
            </a:solidFill>
            <a:prstDash val="solid"/>
            <a:round/>
            <a:headEnd type="none" w="sm" len="sm"/>
            <a:tailEnd type="triangle" w="med" len="med"/>
          </a:ln>
        </p:spPr>
      </p:cxnSp>
      <p:cxnSp>
        <p:nvCxnSpPr>
          <p:cNvPr id="153" name="Google Shape;153;p22"/>
          <p:cNvCxnSpPr>
            <a:cxnSpLocks/>
            <a:stCxn id="144" idx="1"/>
          </p:cNvCxnSpPr>
          <p:nvPr/>
        </p:nvCxnSpPr>
        <p:spPr>
          <a:xfrm flipH="1" flipV="1">
            <a:off x="4425500" y="2835777"/>
            <a:ext cx="2198367" cy="507082"/>
          </a:xfrm>
          <a:prstGeom prst="straightConnector1">
            <a:avLst/>
          </a:prstGeom>
          <a:noFill/>
          <a:ln w="9525" cap="flat" cmpd="sng">
            <a:solidFill>
              <a:schemeClr val="dk1"/>
            </a:solidFill>
            <a:prstDash val="solid"/>
            <a:round/>
            <a:headEnd type="none" w="sm" len="sm"/>
            <a:tailEnd type="triangle" w="med" len="med"/>
          </a:ln>
        </p:spPr>
      </p:cxnSp>
      <p:cxnSp>
        <p:nvCxnSpPr>
          <p:cNvPr id="154" name="Google Shape;154;p22"/>
          <p:cNvCxnSpPr>
            <a:cxnSpLocks/>
            <a:stCxn id="141" idx="1"/>
          </p:cNvCxnSpPr>
          <p:nvPr/>
        </p:nvCxnSpPr>
        <p:spPr>
          <a:xfrm flipH="1" flipV="1">
            <a:off x="4689578" y="3417921"/>
            <a:ext cx="1910051" cy="511751"/>
          </a:xfrm>
          <a:prstGeom prst="straightConnector1">
            <a:avLst/>
          </a:prstGeom>
          <a:noFill/>
          <a:ln w="9525" cap="flat" cmpd="sng">
            <a:solidFill>
              <a:schemeClr val="dk1"/>
            </a:solidFill>
            <a:prstDash val="solid"/>
            <a:round/>
            <a:headEnd type="none" w="sm" len="sm"/>
            <a:tailEnd type="triangle" w="med" len="med"/>
          </a:ln>
        </p:spPr>
      </p:cxnSp>
      <p:cxnSp>
        <p:nvCxnSpPr>
          <p:cNvPr id="155" name="Google Shape;155;p22"/>
          <p:cNvCxnSpPr>
            <a:cxnSpLocks/>
            <a:stCxn id="142" idx="1"/>
          </p:cNvCxnSpPr>
          <p:nvPr/>
        </p:nvCxnSpPr>
        <p:spPr>
          <a:xfrm flipH="1">
            <a:off x="4425500" y="4432015"/>
            <a:ext cx="2180844" cy="990125"/>
          </a:xfrm>
          <a:prstGeom prst="straightConnector1">
            <a:avLst/>
          </a:prstGeom>
          <a:noFill/>
          <a:ln w="9525" cap="flat" cmpd="sng">
            <a:solidFill>
              <a:schemeClr val="dk1"/>
            </a:solidFill>
            <a:prstDash val="solid"/>
            <a:round/>
            <a:headEnd type="none" w="sm" len="sm"/>
            <a:tailEnd type="triangle" w="med" len="med"/>
          </a:ln>
        </p:spPr>
      </p:cxnSp>
      <p:cxnSp>
        <p:nvCxnSpPr>
          <p:cNvPr id="156" name="Google Shape;156;p22"/>
          <p:cNvCxnSpPr>
            <a:cxnSpLocks/>
          </p:cNvCxnSpPr>
          <p:nvPr/>
        </p:nvCxnSpPr>
        <p:spPr>
          <a:xfrm flipH="1">
            <a:off x="4572000" y="5337003"/>
            <a:ext cx="2027629" cy="517042"/>
          </a:xfrm>
          <a:prstGeom prst="straightConnector1">
            <a:avLst/>
          </a:prstGeom>
          <a:noFill/>
          <a:ln w="9525" cap="flat" cmpd="sng">
            <a:solidFill>
              <a:schemeClr val="dk1"/>
            </a:solidFill>
            <a:prstDash val="solid"/>
            <a:round/>
            <a:headEnd type="none" w="sm" len="sm"/>
            <a:tailEnd type="triangle" w="med" len="med"/>
          </a:ln>
        </p:spPr>
      </p:cxnSp>
      <p:cxnSp>
        <p:nvCxnSpPr>
          <p:cNvPr id="157" name="Google Shape;157;p22"/>
          <p:cNvCxnSpPr>
            <a:cxnSpLocks/>
          </p:cNvCxnSpPr>
          <p:nvPr/>
        </p:nvCxnSpPr>
        <p:spPr>
          <a:xfrm>
            <a:off x="1854291" y="3390356"/>
            <a:ext cx="2040685" cy="0"/>
          </a:xfrm>
          <a:prstGeom prst="straightConnector1">
            <a:avLst/>
          </a:prstGeom>
          <a:noFill/>
          <a:ln w="9525" cap="flat" cmpd="sng">
            <a:solidFill>
              <a:schemeClr val="dk1"/>
            </a:solidFill>
            <a:prstDash val="solid"/>
            <a:round/>
            <a:headEnd type="none" w="sm" len="sm"/>
            <a:tailEnd type="triangle" w="med" len="med"/>
          </a:ln>
        </p:spPr>
      </p:cxnSp>
      <p:cxnSp>
        <p:nvCxnSpPr>
          <p:cNvPr id="158" name="Google Shape;158;p22"/>
          <p:cNvCxnSpPr>
            <a:cxnSpLocks/>
          </p:cNvCxnSpPr>
          <p:nvPr/>
        </p:nvCxnSpPr>
        <p:spPr>
          <a:xfrm flipH="1" flipV="1">
            <a:off x="4532956" y="2420502"/>
            <a:ext cx="2067869" cy="205750"/>
          </a:xfrm>
          <a:prstGeom prst="straightConnector1">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684FE5BE-2C91-3554-6E0A-A7E94C39EE23}"/>
              </a:ext>
            </a:extLst>
          </p:cNvPr>
          <p:cNvPicPr>
            <a:picLocks noChangeAspect="1"/>
          </p:cNvPicPr>
          <p:nvPr/>
        </p:nvPicPr>
        <p:blipFill>
          <a:blip r:embed="rId3"/>
          <a:stretch>
            <a:fillRect/>
          </a:stretch>
        </p:blipFill>
        <p:spPr>
          <a:xfrm>
            <a:off x="0" y="1"/>
            <a:ext cx="9144000" cy="6858000"/>
          </a:xfrm>
          <a:prstGeom prst="rect">
            <a:avLst/>
          </a:prstGeom>
        </p:spPr>
      </p:pic>
      <p:sp>
        <p:nvSpPr>
          <p:cNvPr id="163" name="Google Shape;163;p23"/>
          <p:cNvSpPr txBox="1">
            <a:spLocks noGrp="1"/>
          </p:cNvSpPr>
          <p:nvPr>
            <p:ph type="body" idx="1"/>
          </p:nvPr>
        </p:nvSpPr>
        <p:spPr>
          <a:xfrm>
            <a:off x="221890" y="319876"/>
            <a:ext cx="8700220" cy="585404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1800"/>
              <a:buNone/>
            </a:pPr>
            <a:endParaRPr lang="en-GB" sz="1200">
              <a:solidFill>
                <a:srgbClr val="000000"/>
              </a:solidFill>
            </a:endParaRPr>
          </a:p>
          <a:p>
            <a:pPr marL="0" lvl="0" indent="0" algn="l" rtl="0">
              <a:lnSpc>
                <a:spcPct val="100000"/>
              </a:lnSpc>
              <a:spcBef>
                <a:spcPts val="0"/>
              </a:spcBef>
              <a:spcAft>
                <a:spcPts val="0"/>
              </a:spcAft>
              <a:buSzPts val="1800"/>
              <a:buNone/>
            </a:pPr>
            <a:r>
              <a:rPr lang="en-GB" sz="1400">
                <a:solidFill>
                  <a:srgbClr val="000000"/>
                </a:solidFill>
              </a:rPr>
              <a:t>3D Animation :-</a:t>
            </a:r>
            <a:r>
              <a:rPr lang="en-GB" sz="1400" u="sng">
                <a:solidFill>
                  <a:schemeClr val="hlink"/>
                </a:solidFill>
                <a:hlinkClick r:id="rId4"/>
              </a:rPr>
              <a:t>https://drive.google.com/file/d/12pWCA-nztkhnYb5SVaMTakm1cSb0yxxD/view?usp=sharing</a:t>
            </a:r>
            <a:endParaRPr sz="1400">
              <a:solidFill>
                <a:srgbClr val="000000"/>
              </a:solidFill>
            </a:endParaRPr>
          </a:p>
          <a:p>
            <a:pPr marL="0" lvl="0" indent="0" algn="l" rtl="0">
              <a:lnSpc>
                <a:spcPct val="115000"/>
              </a:lnSpc>
              <a:spcBef>
                <a:spcPts val="0"/>
              </a:spcBef>
              <a:spcAft>
                <a:spcPts val="1200"/>
              </a:spcAft>
              <a:buSzPts val="1800"/>
              <a:buNone/>
            </a:pPr>
            <a:endParaRPr/>
          </a:p>
        </p:txBody>
      </p:sp>
      <p:pic>
        <p:nvPicPr>
          <p:cNvPr id="164" name="Google Shape;164;p23"/>
          <p:cNvPicPr preferRelativeResize="0"/>
          <p:nvPr/>
        </p:nvPicPr>
        <p:blipFill rotWithShape="1">
          <a:blip r:embed="rId5">
            <a:alphaModFix/>
          </a:blip>
          <a:srcRect/>
          <a:stretch/>
        </p:blipFill>
        <p:spPr>
          <a:xfrm>
            <a:off x="1542400" y="1405420"/>
            <a:ext cx="5273750" cy="4414826"/>
          </a:xfrm>
          <a:prstGeom prst="rect">
            <a:avLst/>
          </a:prstGeom>
          <a:noFill/>
          <a:ln>
            <a:noFill/>
          </a:ln>
        </p:spPr>
      </p:pic>
      <p:cxnSp>
        <p:nvCxnSpPr>
          <p:cNvPr id="165" name="Google Shape;165;p23"/>
          <p:cNvCxnSpPr/>
          <p:nvPr/>
        </p:nvCxnSpPr>
        <p:spPr>
          <a:xfrm rot="10800000">
            <a:off x="5572175" y="3246900"/>
            <a:ext cx="1553700" cy="182100"/>
          </a:xfrm>
          <a:prstGeom prst="straightConnector1">
            <a:avLst/>
          </a:prstGeom>
          <a:noFill/>
          <a:ln w="9525" cap="flat" cmpd="sng">
            <a:solidFill>
              <a:schemeClr val="dk1"/>
            </a:solidFill>
            <a:prstDash val="solid"/>
            <a:round/>
            <a:headEnd type="none" w="sm" len="sm"/>
            <a:tailEnd type="triangle" w="med" len="med"/>
          </a:ln>
        </p:spPr>
      </p:cxnSp>
      <p:sp>
        <p:nvSpPr>
          <p:cNvPr id="166" name="Google Shape;166;p23"/>
          <p:cNvSpPr txBox="1"/>
          <p:nvPr/>
        </p:nvSpPr>
        <p:spPr>
          <a:xfrm>
            <a:off x="7125875" y="3013350"/>
            <a:ext cx="1392900" cy="8313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Fitness band with heartbeat sensor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EE19B63B-9E1D-B4F7-DA48-C3187E62348E}"/>
              </a:ext>
            </a:extLst>
          </p:cNvPr>
          <p:cNvPicPr>
            <a:picLocks noChangeAspect="1"/>
          </p:cNvPicPr>
          <p:nvPr/>
        </p:nvPicPr>
        <p:blipFill>
          <a:blip r:embed="rId5"/>
          <a:stretch>
            <a:fillRect/>
          </a:stretch>
        </p:blipFill>
        <p:spPr>
          <a:xfrm>
            <a:off x="0" y="1"/>
            <a:ext cx="9144000" cy="6858000"/>
          </a:xfrm>
          <a:prstGeom prst="rect">
            <a:avLst/>
          </a:prstGeom>
        </p:spPr>
      </p:pic>
      <p:sp>
        <p:nvSpPr>
          <p:cNvPr id="172" name="Google Shape;172;p24"/>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0" indent="-228594" algn="l" rtl="0">
              <a:lnSpc>
                <a:spcPct val="115000"/>
              </a:lnSpc>
              <a:spcBef>
                <a:spcPts val="0"/>
              </a:spcBef>
              <a:spcAft>
                <a:spcPts val="0"/>
              </a:spcAft>
              <a:buSzPts val="1800"/>
              <a:buNone/>
            </a:pPr>
            <a:endParaRPr/>
          </a:p>
        </p:txBody>
      </p:sp>
      <p:pic>
        <p:nvPicPr>
          <p:cNvPr id="2" name="Boxing 3D Animation Group 40">
            <a:hlinkClick r:id="" action="ppaction://media"/>
            <a:extLst>
              <a:ext uri="{FF2B5EF4-FFF2-40B4-BE49-F238E27FC236}">
                <a16:creationId xmlns:a16="http://schemas.microsoft.com/office/drawing/2014/main" id="{F69201B1-6C90-2128-E990-BE0E49EDBE9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462" y="857250"/>
            <a:ext cx="9017262" cy="5072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1BABB5D2-7D03-301B-0BCD-528C5F80394C}"/>
              </a:ext>
            </a:extLst>
          </p:cNvPr>
          <p:cNvPicPr>
            <a:picLocks noChangeAspect="1"/>
          </p:cNvPicPr>
          <p:nvPr/>
        </p:nvPicPr>
        <p:blipFill>
          <a:blip r:embed="rId3"/>
          <a:stretch>
            <a:fillRect/>
          </a:stretch>
        </p:blipFill>
        <p:spPr>
          <a:xfrm>
            <a:off x="0" y="1"/>
            <a:ext cx="9144000" cy="6858000"/>
          </a:xfrm>
          <a:prstGeom prst="rect">
            <a:avLst/>
          </a:prstGeom>
        </p:spPr>
      </p:pic>
      <p:sp>
        <p:nvSpPr>
          <p:cNvPr id="178" name="Google Shape;178;p25"/>
          <p:cNvSpPr txBox="1">
            <a:spLocks noGrp="1"/>
          </p:cNvSpPr>
          <p:nvPr>
            <p:ph type="title"/>
          </p:nvPr>
        </p:nvSpPr>
        <p:spPr>
          <a:xfrm>
            <a:off x="208127" y="0"/>
            <a:ext cx="8520600" cy="547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15000"/>
              </a:lnSpc>
              <a:buClr>
                <a:schemeClr val="dk1"/>
              </a:buClr>
              <a:buSzPts val="825"/>
            </a:pPr>
            <a:r>
              <a:rPr lang="en-GB" sz="2400" b="1">
                <a:effectLst>
                  <a:outerShdw blurRad="38100" dist="38100" dir="2700000" algn="tl">
                    <a:srgbClr val="000000">
                      <a:alpha val="43137"/>
                    </a:srgbClr>
                  </a:outerShdw>
                </a:effectLst>
              </a:rPr>
              <a:t>Proposed Solution-</a:t>
            </a:r>
            <a:r>
              <a:rPr lang="en-US" altLang="en-US" sz="2000" b="1">
                <a:effectLst>
                  <a:outerShdw blurRad="38100" dist="38100" dir="2700000" algn="tl">
                    <a:srgbClr val="000000">
                      <a:alpha val="43137"/>
                    </a:srgbClr>
                  </a:outerShdw>
                </a:effectLst>
              </a:rPr>
              <a:t>System Diagram</a:t>
            </a:r>
            <a:br>
              <a:rPr lang="en-US" altLang="en-US" sz="2000" b="1"/>
            </a:br>
            <a:endParaRPr sz="2000"/>
          </a:p>
        </p:txBody>
      </p:sp>
      <p:pic>
        <p:nvPicPr>
          <p:cNvPr id="3" name="Picture 2" descr="Graphical user interface, diagram&#10;&#10;Description automatically generated">
            <a:extLst>
              <a:ext uri="{FF2B5EF4-FFF2-40B4-BE49-F238E27FC236}">
                <a16:creationId xmlns:a16="http://schemas.microsoft.com/office/drawing/2014/main" id="{653B5EA7-8F9F-ED46-835A-7F7976C5221A}"/>
              </a:ext>
            </a:extLst>
          </p:cNvPr>
          <p:cNvPicPr>
            <a:picLocks noChangeAspect="1"/>
          </p:cNvPicPr>
          <p:nvPr/>
        </p:nvPicPr>
        <p:blipFill>
          <a:blip r:embed="rId4"/>
          <a:stretch>
            <a:fillRect/>
          </a:stretch>
        </p:blipFill>
        <p:spPr>
          <a:xfrm>
            <a:off x="1926455" y="547762"/>
            <a:ext cx="5520825" cy="60246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AAC204F5-0542-1FA5-DC08-DE42F70ABE72}"/>
              </a:ext>
            </a:extLst>
          </p:cNvPr>
          <p:cNvPicPr>
            <a:picLocks noChangeAspect="1"/>
          </p:cNvPicPr>
          <p:nvPr/>
        </p:nvPicPr>
        <p:blipFill>
          <a:blip r:embed="rId3"/>
          <a:stretch>
            <a:fillRect/>
          </a:stretch>
        </p:blipFill>
        <p:spPr>
          <a:xfrm>
            <a:off x="0" y="1"/>
            <a:ext cx="9144000" cy="6858000"/>
          </a:xfrm>
          <a:prstGeom prst="rect">
            <a:avLst/>
          </a:prstGeom>
        </p:spPr>
      </p:pic>
      <p:sp>
        <p:nvSpPr>
          <p:cNvPr id="237" name="Google Shape;237;p32"/>
          <p:cNvSpPr txBox="1">
            <a:spLocks noGrp="1"/>
          </p:cNvSpPr>
          <p:nvPr>
            <p:ph type="title"/>
          </p:nvPr>
        </p:nvSpPr>
        <p:spPr>
          <a:xfrm>
            <a:off x="123164" y="218626"/>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US" sz="2400" b="1">
                <a:effectLst>
                  <a:outerShdw blurRad="38100" dist="38100" dir="2700000" algn="tl">
                    <a:srgbClr val="000000">
                      <a:alpha val="43137"/>
                    </a:srgbClr>
                  </a:outerShdw>
                </a:effectLst>
              </a:rPr>
              <a:t>Schematic Diagram</a:t>
            </a:r>
            <a:endParaRPr sz="2400" b="1">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3AB3A7AA-E58F-94F8-BAF7-F8670B9952C1}"/>
              </a:ext>
            </a:extLst>
          </p:cNvPr>
          <p:cNvPicPr>
            <a:picLocks noChangeAspect="1"/>
          </p:cNvPicPr>
          <p:nvPr/>
        </p:nvPicPr>
        <p:blipFill rotWithShape="1">
          <a:blip r:embed="rId4"/>
          <a:srcRect l="8975" t="11396" r="4487" b="7464"/>
          <a:stretch/>
        </p:blipFill>
        <p:spPr bwMode="auto">
          <a:xfrm>
            <a:off x="189429" y="1229360"/>
            <a:ext cx="8765141" cy="4622800"/>
          </a:xfrm>
          <a:prstGeom prst="rect">
            <a:avLst/>
          </a:prstGeom>
          <a:ln w="28575">
            <a:solidFill>
              <a:schemeClr val="tx1"/>
            </a:solidFill>
          </a:ln>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A09EA72D-0ED0-2C4C-DDD3-F04ADBA18C27}"/>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9A975F2E-515D-71FA-C20A-EA079D894687}"/>
              </a:ext>
            </a:extLst>
          </p:cNvPr>
          <p:cNvSpPr>
            <a:spLocks noGrp="1"/>
          </p:cNvSpPr>
          <p:nvPr>
            <p:ph type="title"/>
          </p:nvPr>
        </p:nvSpPr>
        <p:spPr>
          <a:xfrm>
            <a:off x="311700" y="288567"/>
            <a:ext cx="8520600" cy="763600"/>
          </a:xfrm>
        </p:spPr>
        <p:txBody>
          <a:bodyPr>
            <a:noAutofit/>
          </a:bodyPr>
          <a:lstStyle/>
          <a:p>
            <a:r>
              <a:rPr lang="en-US" sz="3200" b="1">
                <a:effectLst>
                  <a:outerShdw blurRad="38100" dist="38100" dir="2700000" algn="tl">
                    <a:srgbClr val="000000">
                      <a:alpha val="43137"/>
                    </a:srgbClr>
                  </a:outerShdw>
                </a:effectLst>
                <a:cs typeface="Calibri Light"/>
              </a:rPr>
              <a:t>PCB Design</a:t>
            </a:r>
            <a:endParaRPr lang="en-US" sz="3200" b="1">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8B6E3305-1CC6-9D82-A8F8-9D52A1842441}"/>
              </a:ext>
            </a:extLst>
          </p:cNvPr>
          <p:cNvSpPr>
            <a:spLocks noGrp="1"/>
          </p:cNvSpPr>
          <p:nvPr>
            <p:ph type="body" idx="1"/>
          </p:nvPr>
        </p:nvSpPr>
        <p:spPr>
          <a:xfrm>
            <a:off x="311700" y="914400"/>
            <a:ext cx="8520600" cy="5177433"/>
          </a:xfrm>
        </p:spPr>
        <p:txBody>
          <a:bodyPr/>
          <a:lstStyle/>
          <a:p>
            <a:r>
              <a:rPr lang="en-US" sz="1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PCB design for machine side </a:t>
            </a:r>
          </a:p>
          <a:p>
            <a:endParaRPr lang="en-US"/>
          </a:p>
        </p:txBody>
      </p:sp>
      <p:pic>
        <p:nvPicPr>
          <p:cNvPr id="5" name="Picture 4">
            <a:extLst>
              <a:ext uri="{FF2B5EF4-FFF2-40B4-BE49-F238E27FC236}">
                <a16:creationId xmlns:a16="http://schemas.microsoft.com/office/drawing/2014/main" id="{35D2270C-662D-02DD-AA10-74DDE5B233CE}"/>
              </a:ext>
            </a:extLst>
          </p:cNvPr>
          <p:cNvPicPr/>
          <p:nvPr/>
        </p:nvPicPr>
        <p:blipFill>
          <a:blip r:embed="rId3"/>
          <a:stretch>
            <a:fillRect/>
          </a:stretch>
        </p:blipFill>
        <p:spPr>
          <a:xfrm>
            <a:off x="866457" y="1540233"/>
            <a:ext cx="7411085" cy="5170046"/>
          </a:xfrm>
          <a:prstGeom prst="rect">
            <a:avLst/>
          </a:prstGeom>
        </p:spPr>
      </p:pic>
    </p:spTree>
    <p:extLst>
      <p:ext uri="{BB962C8B-B14F-4D97-AF65-F5344CB8AC3E}">
        <p14:creationId xmlns:p14="http://schemas.microsoft.com/office/powerpoint/2010/main" val="2546236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CC64DBD9-1E15-09BD-A8A1-47699DFDC7F8}"/>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208EC573-343E-F6DC-0EF4-69641DA86D52}"/>
              </a:ext>
            </a:extLst>
          </p:cNvPr>
          <p:cNvSpPr>
            <a:spLocks noGrp="1"/>
          </p:cNvSpPr>
          <p:nvPr>
            <p:ph type="title"/>
          </p:nvPr>
        </p:nvSpPr>
        <p:spPr/>
        <p:txBody>
          <a:bodyPr>
            <a:normAutofit fontScale="90000"/>
          </a:bodyPr>
          <a:lstStyle/>
          <a:p>
            <a:pPr marL="342900" indent="-342900">
              <a:buFont typeface="Arial" panose="020B0604020202020204" pitchFamily="34" charset="0"/>
              <a:buChar char="•"/>
            </a:pPr>
            <a:r>
              <a:rPr lang="en-US" sz="2000">
                <a:effectLst/>
                <a:latin typeface="Arial" panose="020B0604020202020204" pitchFamily="34" charset="0"/>
                <a:ea typeface="Times New Roman" panose="02020603050405020304" pitchFamily="18" charset="0"/>
                <a:cs typeface="Arial" panose="020B0604020202020204" pitchFamily="34" charset="0"/>
              </a:rPr>
              <a:t>PCB design for Fitness Band </a:t>
            </a:r>
            <a:br>
              <a:rPr lang="en-US" sz="1800">
                <a:solidFill>
                  <a:srgbClr val="000000"/>
                </a:solidFill>
                <a:effectLst/>
                <a:latin typeface="Times New Roman" panose="02020603050405020304" pitchFamily="18" charset="0"/>
                <a:ea typeface="Times New Roman" panose="02020603050405020304" pitchFamily="18" charset="0"/>
              </a:rPr>
            </a:br>
            <a:endParaRPr lang="en-US"/>
          </a:p>
        </p:txBody>
      </p:sp>
      <p:sp>
        <p:nvSpPr>
          <p:cNvPr id="3" name="Text Placeholder 2">
            <a:extLst>
              <a:ext uri="{FF2B5EF4-FFF2-40B4-BE49-F238E27FC236}">
                <a16:creationId xmlns:a16="http://schemas.microsoft.com/office/drawing/2014/main" id="{00870444-3EED-BBF2-7CF8-3B5443CA953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609A2C7B-B8E4-B289-D932-BC3412FAC1D1}"/>
              </a:ext>
            </a:extLst>
          </p:cNvPr>
          <p:cNvPicPr/>
          <p:nvPr/>
        </p:nvPicPr>
        <p:blipFill>
          <a:blip r:embed="rId3"/>
          <a:stretch>
            <a:fillRect/>
          </a:stretch>
        </p:blipFill>
        <p:spPr>
          <a:xfrm>
            <a:off x="1662747" y="1356967"/>
            <a:ext cx="5103813" cy="4907666"/>
          </a:xfrm>
          <a:prstGeom prst="rect">
            <a:avLst/>
          </a:prstGeom>
        </p:spPr>
      </p:pic>
    </p:spTree>
    <p:extLst>
      <p:ext uri="{BB962C8B-B14F-4D97-AF65-F5344CB8AC3E}">
        <p14:creationId xmlns:p14="http://schemas.microsoft.com/office/powerpoint/2010/main" val="2514484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E3C27305-470E-1B3C-B3E5-FCC6D014C50C}"/>
              </a:ext>
            </a:extLst>
          </p:cNvPr>
          <p:cNvPicPr>
            <a:picLocks noChangeAspect="1"/>
          </p:cNvPicPr>
          <p:nvPr/>
        </p:nvPicPr>
        <p:blipFill>
          <a:blip r:embed="rId3"/>
          <a:stretch>
            <a:fillRect/>
          </a:stretch>
        </p:blipFill>
        <p:spPr>
          <a:xfrm>
            <a:off x="0" y="1"/>
            <a:ext cx="9144000" cy="6858000"/>
          </a:xfrm>
          <a:prstGeom prst="rect">
            <a:avLst/>
          </a:prstGeom>
        </p:spPr>
      </p:pic>
      <p:sp>
        <p:nvSpPr>
          <p:cNvPr id="248" name="Google Shape;248;p34"/>
          <p:cNvSpPr txBox="1">
            <a:spLocks noGrp="1"/>
          </p:cNvSpPr>
          <p:nvPr>
            <p:ph type="title"/>
          </p:nvPr>
        </p:nvSpPr>
        <p:spPr>
          <a:xfrm>
            <a:off x="253643" y="293849"/>
            <a:ext cx="8520600"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00358"/>
              <a:buNone/>
            </a:pPr>
            <a:r>
              <a:rPr lang="en-GB" sz="3100" b="1">
                <a:solidFill>
                  <a:schemeClr val="tx1"/>
                </a:solidFill>
                <a:effectLst>
                  <a:outerShdw blurRad="38100" dist="38100" dir="2700000" algn="tl">
                    <a:srgbClr val="000000">
                      <a:alpha val="43137"/>
                    </a:srgbClr>
                  </a:outerShdw>
                </a:effectLst>
              </a:rPr>
              <a:t>Boxing Fighting Techniques(Combinations</a:t>
            </a:r>
            <a:r>
              <a:rPr lang="en-GB">
                <a:solidFill>
                  <a:srgbClr val="464653"/>
                </a:solidFill>
              </a:rPr>
              <a:t>)</a:t>
            </a:r>
            <a:endParaRPr/>
          </a:p>
        </p:txBody>
      </p:sp>
      <p:sp>
        <p:nvSpPr>
          <p:cNvPr id="249" name="Google Shape;249;p34"/>
          <p:cNvSpPr txBox="1">
            <a:spLocks noGrp="1"/>
          </p:cNvSpPr>
          <p:nvPr>
            <p:ph type="body" idx="1"/>
          </p:nvPr>
        </p:nvSpPr>
        <p:spPr>
          <a:xfrm>
            <a:off x="311700" y="1019145"/>
            <a:ext cx="8520600" cy="3933000"/>
          </a:xfrm>
          <a:prstGeom prst="rect">
            <a:avLst/>
          </a:prstGeom>
          <a:noFill/>
          <a:ln>
            <a:noFill/>
          </a:ln>
        </p:spPr>
        <p:txBody>
          <a:bodyPr spcFirstLastPara="1" wrap="square" lIns="91425" tIns="91425" rIns="91425" bIns="91425" anchor="t" anchorCtr="0">
            <a:normAutofit fontScale="3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just" rtl="0">
              <a:lnSpc>
                <a:spcPct val="170000"/>
              </a:lnSpc>
              <a:spcBef>
                <a:spcPts val="1200"/>
              </a:spcBef>
              <a:spcAft>
                <a:spcPts val="0"/>
              </a:spcAft>
              <a:buSzPct val="110769"/>
              <a:buNone/>
            </a:pPr>
            <a:r>
              <a:rPr lang="en-GB" sz="4900" b="1">
                <a:solidFill>
                  <a:schemeClr val="dk1"/>
                </a:solidFill>
                <a:latin typeface="Arial" panose="020B0604020202020204" pitchFamily="34" charset="0"/>
                <a:ea typeface="Calibri"/>
                <a:cs typeface="Arial" panose="020B0604020202020204" pitchFamily="34" charset="0"/>
                <a:sym typeface="Calibri"/>
              </a:rPr>
              <a:t>Combination 1</a:t>
            </a:r>
            <a:endParaRPr sz="4900" b="1">
              <a:solidFill>
                <a:schemeClr val="dk1"/>
              </a:solidFill>
              <a:latin typeface="Arial" panose="020B0604020202020204" pitchFamily="34" charset="0"/>
              <a:ea typeface="Calibri"/>
              <a:cs typeface="Arial" panose="020B0604020202020204" pitchFamily="34" charset="0"/>
              <a:sym typeface="Calibri"/>
            </a:endParaRPr>
          </a:p>
          <a:p>
            <a:pPr marL="457189" lvl="0" indent="-317492" algn="just" rtl="0">
              <a:lnSpc>
                <a:spcPct val="170000"/>
              </a:lnSpc>
              <a:spcBef>
                <a:spcPts val="0"/>
              </a:spcBef>
              <a:spcAft>
                <a:spcPts val="0"/>
              </a:spcAft>
              <a:buClr>
                <a:schemeClr val="dk1"/>
              </a:buClr>
              <a:buSzPct val="86153"/>
              <a:buChar char="➢"/>
            </a:pPr>
            <a:r>
              <a:rPr lang="en-GB" sz="4900">
                <a:solidFill>
                  <a:schemeClr val="dk1"/>
                </a:solidFill>
                <a:latin typeface="Arial" panose="020B0604020202020204" pitchFamily="34" charset="0"/>
                <a:ea typeface="Calibri"/>
                <a:cs typeface="Arial" panose="020B0604020202020204" pitchFamily="34" charset="0"/>
                <a:sym typeface="Calibri"/>
              </a:rPr>
              <a:t>Step 1 – Jab (Punch by lead arm)</a:t>
            </a:r>
            <a:endParaRPr sz="4900">
              <a:solidFill>
                <a:schemeClr val="dk1"/>
              </a:solidFill>
              <a:latin typeface="Arial" panose="020B0604020202020204" pitchFamily="34" charset="0"/>
              <a:ea typeface="Calibri"/>
              <a:cs typeface="Arial" panose="020B0604020202020204" pitchFamily="34" charset="0"/>
              <a:sym typeface="Calibri"/>
            </a:endParaRPr>
          </a:p>
          <a:p>
            <a:pPr marL="457189" lvl="0" indent="-317492" algn="just" rtl="0">
              <a:lnSpc>
                <a:spcPct val="170000"/>
              </a:lnSpc>
              <a:spcBef>
                <a:spcPts val="0"/>
              </a:spcBef>
              <a:spcAft>
                <a:spcPts val="0"/>
              </a:spcAft>
              <a:buClr>
                <a:schemeClr val="dk1"/>
              </a:buClr>
              <a:buSzPct val="86153"/>
              <a:buChar char="➢"/>
            </a:pPr>
            <a:r>
              <a:rPr lang="en-GB" sz="4900">
                <a:solidFill>
                  <a:schemeClr val="dk1"/>
                </a:solidFill>
                <a:latin typeface="Arial" panose="020B0604020202020204" pitchFamily="34" charset="0"/>
                <a:ea typeface="Calibri"/>
                <a:cs typeface="Arial" panose="020B0604020202020204" pitchFamily="34" charset="0"/>
                <a:sym typeface="Calibri"/>
              </a:rPr>
              <a:t>Step 2 – Cross (Punch by back arm)</a:t>
            </a:r>
            <a:endParaRPr sz="4900">
              <a:solidFill>
                <a:schemeClr val="dk1"/>
              </a:solidFill>
              <a:latin typeface="Arial" panose="020B0604020202020204" pitchFamily="34" charset="0"/>
              <a:ea typeface="Calibri"/>
              <a:cs typeface="Arial" panose="020B0604020202020204" pitchFamily="34" charset="0"/>
              <a:sym typeface="Calibri"/>
            </a:endParaRPr>
          </a:p>
          <a:p>
            <a:pPr marL="457189" lvl="0" indent="-317492" algn="just" rtl="0">
              <a:lnSpc>
                <a:spcPct val="170000"/>
              </a:lnSpc>
              <a:spcBef>
                <a:spcPts val="0"/>
              </a:spcBef>
              <a:spcAft>
                <a:spcPts val="0"/>
              </a:spcAft>
              <a:buClr>
                <a:schemeClr val="dk1"/>
              </a:buClr>
              <a:buSzPct val="86153"/>
              <a:buChar char="➢"/>
            </a:pPr>
            <a:r>
              <a:rPr lang="en-GB" sz="4900">
                <a:solidFill>
                  <a:schemeClr val="dk1"/>
                </a:solidFill>
                <a:latin typeface="Arial" panose="020B0604020202020204" pitchFamily="34" charset="0"/>
                <a:ea typeface="Calibri"/>
                <a:cs typeface="Arial" panose="020B0604020202020204" pitchFamily="34" charset="0"/>
                <a:sym typeface="Calibri"/>
              </a:rPr>
              <a:t>Step 3 – Slip to Right (Move body to right)</a:t>
            </a:r>
            <a:endParaRPr sz="4900">
              <a:solidFill>
                <a:schemeClr val="dk1"/>
              </a:solidFill>
              <a:latin typeface="Arial" panose="020B0604020202020204" pitchFamily="34" charset="0"/>
              <a:ea typeface="Calibri"/>
              <a:cs typeface="Arial" panose="020B0604020202020204" pitchFamily="34" charset="0"/>
              <a:sym typeface="Calibri"/>
            </a:endParaRPr>
          </a:p>
          <a:p>
            <a:pPr marL="457189" lvl="0" indent="-317492" algn="l" rtl="0">
              <a:lnSpc>
                <a:spcPct val="170000"/>
              </a:lnSpc>
              <a:spcBef>
                <a:spcPts val="0"/>
              </a:spcBef>
              <a:spcAft>
                <a:spcPts val="0"/>
              </a:spcAft>
              <a:buClr>
                <a:schemeClr val="dk1"/>
              </a:buClr>
              <a:buSzPct val="86153"/>
              <a:buChar char="➢"/>
            </a:pPr>
            <a:r>
              <a:rPr lang="en-GB" sz="4900">
                <a:solidFill>
                  <a:schemeClr val="dk1"/>
                </a:solidFill>
                <a:latin typeface="Arial" panose="020B0604020202020204" pitchFamily="34" charset="0"/>
                <a:ea typeface="Calibri"/>
                <a:cs typeface="Arial" panose="020B0604020202020204" pitchFamily="34" charset="0"/>
                <a:sym typeface="Calibri"/>
              </a:rPr>
              <a:t>Step 4 – Roll to Right (Walk to right)</a:t>
            </a:r>
            <a:endParaRPr sz="4900">
              <a:solidFill>
                <a:schemeClr val="dk1"/>
              </a:solidFill>
              <a:latin typeface="Arial" panose="020B0604020202020204" pitchFamily="34" charset="0"/>
              <a:ea typeface="Calibri"/>
              <a:cs typeface="Arial" panose="020B0604020202020204" pitchFamily="34" charset="0"/>
              <a:sym typeface="Calibri"/>
            </a:endParaRPr>
          </a:p>
          <a:p>
            <a:pPr marL="0" lvl="0" indent="0" algn="l" rtl="0">
              <a:lnSpc>
                <a:spcPct val="115000"/>
              </a:lnSpc>
              <a:spcBef>
                <a:spcPts val="1200"/>
              </a:spcBef>
              <a:spcAft>
                <a:spcPts val="0"/>
              </a:spcAft>
              <a:buSzPct val="125217"/>
              <a:buNone/>
            </a:pPr>
            <a:endParaRPr sz="2300">
              <a:solidFill>
                <a:schemeClr val="dk1"/>
              </a:solidFill>
              <a:latin typeface="Calibri"/>
              <a:ea typeface="Calibri"/>
              <a:cs typeface="Calibri"/>
              <a:sym typeface="Calibri"/>
            </a:endParaRPr>
          </a:p>
          <a:p>
            <a:pPr marL="0" lvl="0" indent="0" algn="l" rtl="0">
              <a:lnSpc>
                <a:spcPct val="115000"/>
              </a:lnSpc>
              <a:spcBef>
                <a:spcPts val="1200"/>
              </a:spcBef>
              <a:spcAft>
                <a:spcPts val="0"/>
              </a:spcAft>
              <a:buSzPct val="205714"/>
              <a:buNone/>
            </a:pPr>
            <a:endParaRPr sz="1400" b="1">
              <a:solidFill>
                <a:schemeClr val="dk1"/>
              </a:solidFill>
            </a:endParaRPr>
          </a:p>
          <a:p>
            <a:pPr marL="0" lvl="0" indent="0" algn="l" rtl="0">
              <a:lnSpc>
                <a:spcPct val="115000"/>
              </a:lnSpc>
              <a:spcBef>
                <a:spcPts val="1200"/>
              </a:spcBef>
              <a:spcAft>
                <a:spcPts val="0"/>
              </a:spcAft>
              <a:buSzPct val="205714"/>
              <a:buNone/>
            </a:pPr>
            <a:endParaRPr sz="1400" b="1">
              <a:solidFill>
                <a:schemeClr val="dk1"/>
              </a:solidFill>
            </a:endParaRPr>
          </a:p>
          <a:p>
            <a:pPr marL="0" lvl="0" indent="0" algn="l" rtl="0">
              <a:lnSpc>
                <a:spcPct val="115000"/>
              </a:lnSpc>
              <a:spcBef>
                <a:spcPts val="1200"/>
              </a:spcBef>
              <a:spcAft>
                <a:spcPts val="0"/>
              </a:spcAft>
              <a:buSzPct val="205714"/>
              <a:buNone/>
            </a:pPr>
            <a:endParaRPr sz="1400" b="1">
              <a:solidFill>
                <a:schemeClr val="dk1"/>
              </a:solidFill>
            </a:endParaRPr>
          </a:p>
          <a:p>
            <a:pPr marL="0" lvl="0" indent="0" algn="l" rtl="0">
              <a:lnSpc>
                <a:spcPct val="115000"/>
              </a:lnSpc>
              <a:spcBef>
                <a:spcPts val="1200"/>
              </a:spcBef>
              <a:spcAft>
                <a:spcPts val="0"/>
              </a:spcAft>
              <a:buSzPct val="205714"/>
              <a:buNone/>
            </a:pPr>
            <a:endParaRPr sz="1400" b="1">
              <a:solidFill>
                <a:schemeClr val="dk1"/>
              </a:solidFill>
            </a:endParaRPr>
          </a:p>
          <a:p>
            <a:pPr marL="0" lvl="0" indent="0" algn="l" rtl="0">
              <a:lnSpc>
                <a:spcPct val="115000"/>
              </a:lnSpc>
              <a:spcBef>
                <a:spcPts val="1200"/>
              </a:spcBef>
              <a:spcAft>
                <a:spcPts val="0"/>
              </a:spcAft>
              <a:buSzPct val="205714"/>
              <a:buNone/>
            </a:pPr>
            <a:r>
              <a:rPr lang="en-GB" sz="1400" b="1">
                <a:solidFill>
                  <a:schemeClr val="dk1"/>
                </a:solidFill>
              </a:rPr>
              <a:t>     </a:t>
            </a:r>
            <a:endParaRPr sz="1400" b="1">
              <a:solidFill>
                <a:schemeClr val="dk1"/>
              </a:solidFill>
            </a:endParaRPr>
          </a:p>
          <a:p>
            <a:pPr marL="0" lvl="0" indent="0" algn="l" rtl="0">
              <a:lnSpc>
                <a:spcPct val="115000"/>
              </a:lnSpc>
              <a:spcBef>
                <a:spcPts val="1200"/>
              </a:spcBef>
              <a:spcAft>
                <a:spcPts val="1200"/>
              </a:spcAft>
              <a:buSzPct val="205714"/>
              <a:buNone/>
            </a:pPr>
            <a:r>
              <a:rPr lang="en-GB" sz="1400" b="1">
                <a:solidFill>
                  <a:schemeClr val="dk1"/>
                </a:solidFill>
              </a:rPr>
              <a:t>     </a:t>
            </a:r>
            <a:endParaRPr/>
          </a:p>
        </p:txBody>
      </p:sp>
      <p:pic>
        <p:nvPicPr>
          <p:cNvPr id="250" name="Google Shape;250;p34" descr="A picture containing indoor, automaton&#10;&#10;Description automatically generated"/>
          <p:cNvPicPr preferRelativeResize="0"/>
          <p:nvPr/>
        </p:nvPicPr>
        <p:blipFill rotWithShape="1">
          <a:blip r:embed="rId4">
            <a:alphaModFix/>
          </a:blip>
          <a:srcRect/>
          <a:stretch/>
        </p:blipFill>
        <p:spPr>
          <a:xfrm>
            <a:off x="720047" y="3594384"/>
            <a:ext cx="2024509" cy="2348929"/>
          </a:xfrm>
          <a:prstGeom prst="rect">
            <a:avLst/>
          </a:prstGeom>
          <a:noFill/>
          <a:ln>
            <a:noFill/>
          </a:ln>
        </p:spPr>
      </p:pic>
      <p:sp>
        <p:nvSpPr>
          <p:cNvPr id="251" name="Google Shape;251;p34"/>
          <p:cNvSpPr txBox="1"/>
          <p:nvPr/>
        </p:nvSpPr>
        <p:spPr>
          <a:xfrm>
            <a:off x="720047" y="3299118"/>
            <a:ext cx="1226457"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chemeClr val="dk1"/>
                </a:solidFill>
                <a:latin typeface="Arial"/>
                <a:ea typeface="Arial"/>
                <a:cs typeface="Arial"/>
                <a:sym typeface="Arial"/>
              </a:rPr>
              <a:t>Step 1- Jab</a:t>
            </a:r>
            <a:endParaRPr sz="1400" b="0" i="0" u="none" strike="noStrike" cap="none">
              <a:solidFill>
                <a:srgbClr val="000000"/>
              </a:solidFill>
              <a:latin typeface="Arial"/>
              <a:ea typeface="Arial"/>
              <a:cs typeface="Arial"/>
              <a:sym typeface="Arial"/>
            </a:endParaRPr>
          </a:p>
        </p:txBody>
      </p:sp>
      <p:pic>
        <p:nvPicPr>
          <p:cNvPr id="252" name="Google Shape;252;p34" descr="A person posing for a picture&#10;&#10;Description automatically generated with low confidence"/>
          <p:cNvPicPr preferRelativeResize="0"/>
          <p:nvPr/>
        </p:nvPicPr>
        <p:blipFill rotWithShape="1">
          <a:blip r:embed="rId5">
            <a:alphaModFix/>
          </a:blip>
          <a:srcRect/>
          <a:stretch/>
        </p:blipFill>
        <p:spPr>
          <a:xfrm>
            <a:off x="2744556" y="3594384"/>
            <a:ext cx="2440332" cy="23239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8" name="Picture 7" descr="Shape&#10;&#10;Description automatically generated with medium confidence">
            <a:extLst>
              <a:ext uri="{FF2B5EF4-FFF2-40B4-BE49-F238E27FC236}">
                <a16:creationId xmlns:a16="http://schemas.microsoft.com/office/drawing/2014/main" id="{79CBC3C2-3472-F4B4-8EF4-9D17FB8BC7AE}"/>
              </a:ext>
            </a:extLst>
          </p:cNvPr>
          <p:cNvPicPr>
            <a:picLocks noChangeAspect="1"/>
          </p:cNvPicPr>
          <p:nvPr/>
        </p:nvPicPr>
        <p:blipFill>
          <a:blip r:embed="rId3"/>
          <a:stretch>
            <a:fillRect/>
          </a:stretch>
        </p:blipFill>
        <p:spPr>
          <a:xfrm>
            <a:off x="0" y="1"/>
            <a:ext cx="9144000" cy="6858000"/>
          </a:xfrm>
          <a:prstGeom prst="rect">
            <a:avLst/>
          </a:prstGeom>
        </p:spPr>
      </p:pic>
      <p:pic>
        <p:nvPicPr>
          <p:cNvPr id="257" name="Google Shape;257;p35" descr="A picture containing automaton&#10;&#10;Description automatically generated"/>
          <p:cNvPicPr preferRelativeResize="0"/>
          <p:nvPr/>
        </p:nvPicPr>
        <p:blipFill rotWithShape="1">
          <a:blip r:embed="rId4">
            <a:alphaModFix/>
          </a:blip>
          <a:srcRect/>
          <a:stretch/>
        </p:blipFill>
        <p:spPr>
          <a:xfrm>
            <a:off x="3860072" y="3839402"/>
            <a:ext cx="2096017" cy="2357645"/>
          </a:xfrm>
          <a:prstGeom prst="rect">
            <a:avLst/>
          </a:prstGeom>
          <a:noFill/>
          <a:ln>
            <a:noFill/>
          </a:ln>
        </p:spPr>
      </p:pic>
      <p:sp>
        <p:nvSpPr>
          <p:cNvPr id="258" name="Google Shape;258;p35"/>
          <p:cNvSpPr txBox="1"/>
          <p:nvPr/>
        </p:nvSpPr>
        <p:spPr>
          <a:xfrm>
            <a:off x="3906566" y="3475308"/>
            <a:ext cx="2003029"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chemeClr val="dk1"/>
                </a:solidFill>
                <a:latin typeface="Arial"/>
                <a:ea typeface="Arial"/>
                <a:cs typeface="Arial"/>
                <a:sym typeface="Arial"/>
              </a:rPr>
              <a:t>Step 3- Slip to Right</a:t>
            </a:r>
            <a:endParaRPr sz="1867"/>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59" name="Google Shape;259;p35" descr="A picture containing person, indoor&#10;&#10;Description automatically generated"/>
          <p:cNvPicPr preferRelativeResize="0"/>
          <p:nvPr/>
        </p:nvPicPr>
        <p:blipFill rotWithShape="1">
          <a:blip r:embed="rId5">
            <a:alphaModFix/>
          </a:blip>
          <a:srcRect/>
          <a:stretch/>
        </p:blipFill>
        <p:spPr>
          <a:xfrm>
            <a:off x="412410" y="1261348"/>
            <a:ext cx="1892459" cy="2120808"/>
          </a:xfrm>
          <a:prstGeom prst="rect">
            <a:avLst/>
          </a:prstGeom>
          <a:noFill/>
          <a:ln>
            <a:noFill/>
          </a:ln>
        </p:spPr>
      </p:pic>
      <p:sp>
        <p:nvSpPr>
          <p:cNvPr id="260" name="Google Shape;260;p35"/>
          <p:cNvSpPr txBox="1"/>
          <p:nvPr/>
        </p:nvSpPr>
        <p:spPr>
          <a:xfrm>
            <a:off x="280196" y="953571"/>
            <a:ext cx="1466007"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chemeClr val="dk1"/>
                </a:solidFill>
                <a:latin typeface="Arial"/>
                <a:ea typeface="Arial"/>
                <a:cs typeface="Arial"/>
                <a:sym typeface="Arial"/>
              </a:rPr>
              <a:t>Step 2- Cross</a:t>
            </a:r>
            <a:endParaRPr sz="1400" b="0" i="0" u="none" strike="noStrike" cap="none">
              <a:solidFill>
                <a:srgbClr val="000000"/>
              </a:solidFill>
              <a:latin typeface="Arial"/>
              <a:ea typeface="Arial"/>
              <a:cs typeface="Arial"/>
              <a:sym typeface="Arial"/>
            </a:endParaRPr>
          </a:p>
        </p:txBody>
      </p:sp>
      <p:pic>
        <p:nvPicPr>
          <p:cNvPr id="261" name="Google Shape;261;p35" descr="A person posing for a picture&#10;&#10;Description automatically generated with low confidence"/>
          <p:cNvPicPr preferRelativeResize="0"/>
          <p:nvPr/>
        </p:nvPicPr>
        <p:blipFill rotWithShape="1">
          <a:blip r:embed="rId6">
            <a:alphaModFix/>
          </a:blip>
          <a:srcRect/>
          <a:stretch/>
        </p:blipFill>
        <p:spPr>
          <a:xfrm>
            <a:off x="2304869" y="1261348"/>
            <a:ext cx="1892459" cy="2121345"/>
          </a:xfrm>
          <a:prstGeom prst="rect">
            <a:avLst/>
          </a:prstGeom>
          <a:noFill/>
          <a:ln>
            <a:noFill/>
          </a:ln>
        </p:spPr>
      </p:pic>
      <p:pic>
        <p:nvPicPr>
          <p:cNvPr id="262" name="Google Shape;262;p35" descr="A person posing for a picture&#10;&#10;Description automatically generated with medium confidence"/>
          <p:cNvPicPr preferRelativeResize="0"/>
          <p:nvPr/>
        </p:nvPicPr>
        <p:blipFill rotWithShape="1">
          <a:blip r:embed="rId7">
            <a:alphaModFix/>
          </a:blip>
          <a:srcRect/>
          <a:stretch/>
        </p:blipFill>
        <p:spPr>
          <a:xfrm>
            <a:off x="5956089" y="3839401"/>
            <a:ext cx="2535196" cy="23576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9" name="Picture 8" descr="Shape&#10;&#10;Description automatically generated with medium confidence">
            <a:extLst>
              <a:ext uri="{FF2B5EF4-FFF2-40B4-BE49-F238E27FC236}">
                <a16:creationId xmlns:a16="http://schemas.microsoft.com/office/drawing/2014/main" id="{7F4573E6-45A1-60BF-C26F-EE273EAF325F}"/>
              </a:ext>
            </a:extLst>
          </p:cNvPr>
          <p:cNvPicPr>
            <a:picLocks noChangeAspect="1"/>
          </p:cNvPicPr>
          <p:nvPr/>
        </p:nvPicPr>
        <p:blipFill>
          <a:blip r:embed="rId3"/>
          <a:stretch>
            <a:fillRect/>
          </a:stretch>
        </p:blipFill>
        <p:spPr>
          <a:xfrm>
            <a:off x="0" y="1"/>
            <a:ext cx="9144000" cy="6858000"/>
          </a:xfrm>
          <a:prstGeom prst="rect">
            <a:avLst/>
          </a:prstGeom>
        </p:spPr>
      </p:pic>
      <p:sp>
        <p:nvSpPr>
          <p:cNvPr id="52" name="Google Shape;52;p11"/>
          <p:cNvSpPr txBox="1">
            <a:spLocks noGrp="1"/>
          </p:cNvSpPr>
          <p:nvPr>
            <p:ph type="title"/>
          </p:nvPr>
        </p:nvSpPr>
        <p:spPr>
          <a:xfrm>
            <a:off x="361350" y="40901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97222"/>
              <a:buNone/>
            </a:pPr>
            <a:r>
              <a:rPr lang="en-GB" sz="3200" b="1">
                <a:solidFill>
                  <a:schemeClr val="tx1"/>
                </a:solidFill>
                <a:effectLst>
                  <a:outerShdw blurRad="38100" dist="38100" dir="2700000" algn="tl">
                    <a:srgbClr val="000000">
                      <a:alpha val="43137"/>
                    </a:srgbClr>
                  </a:outerShdw>
                </a:effectLst>
              </a:rPr>
              <a:t>Group Members</a:t>
            </a:r>
            <a:endParaRPr sz="1800" b="1">
              <a:solidFill>
                <a:schemeClr val="tx1"/>
              </a:solidFill>
              <a:effectLst>
                <a:outerShdw blurRad="38100" dist="38100" dir="2700000" algn="tl">
                  <a:srgbClr val="000000">
                    <a:alpha val="43137"/>
                  </a:srgbClr>
                </a:outerShdw>
              </a:effectLst>
            </a:endParaRPr>
          </a:p>
        </p:txBody>
      </p:sp>
      <p:graphicFrame>
        <p:nvGraphicFramePr>
          <p:cNvPr id="53" name="Google Shape;53;p11"/>
          <p:cNvGraphicFramePr/>
          <p:nvPr>
            <p:extLst>
              <p:ext uri="{D42A27DB-BD31-4B8C-83A1-F6EECF244321}">
                <p14:modId xmlns:p14="http://schemas.microsoft.com/office/powerpoint/2010/main" val="4266389501"/>
              </p:ext>
            </p:extLst>
          </p:nvPr>
        </p:nvGraphicFramePr>
        <p:xfrm>
          <a:off x="361350" y="1565636"/>
          <a:ext cx="8421300" cy="4251888"/>
        </p:xfrm>
        <a:graphic>
          <a:graphicData uri="http://schemas.openxmlformats.org/drawingml/2006/table">
            <a:tbl>
              <a:tblPr>
                <a:noFill/>
                <a:tableStyleId>{4161ECF6-D5DE-44E8-B351-65DACB7DEF13}</a:tableStyleId>
              </a:tblPr>
              <a:tblGrid>
                <a:gridCol w="1964225">
                  <a:extLst>
                    <a:ext uri="{9D8B030D-6E8A-4147-A177-3AD203B41FA5}">
                      <a16:colId xmlns:a16="http://schemas.microsoft.com/office/drawing/2014/main" val="20000"/>
                    </a:ext>
                  </a:extLst>
                </a:gridCol>
                <a:gridCol w="2528500">
                  <a:extLst>
                    <a:ext uri="{9D8B030D-6E8A-4147-A177-3AD203B41FA5}">
                      <a16:colId xmlns:a16="http://schemas.microsoft.com/office/drawing/2014/main" val="20001"/>
                    </a:ext>
                  </a:extLst>
                </a:gridCol>
                <a:gridCol w="2011325">
                  <a:extLst>
                    <a:ext uri="{9D8B030D-6E8A-4147-A177-3AD203B41FA5}">
                      <a16:colId xmlns:a16="http://schemas.microsoft.com/office/drawing/2014/main" val="20002"/>
                    </a:ext>
                  </a:extLst>
                </a:gridCol>
                <a:gridCol w="1917250">
                  <a:extLst>
                    <a:ext uri="{9D8B030D-6E8A-4147-A177-3AD203B41FA5}">
                      <a16:colId xmlns:a16="http://schemas.microsoft.com/office/drawing/2014/main" val="20003"/>
                    </a:ext>
                  </a:extLst>
                </a:gridCol>
              </a:tblGrid>
              <a:tr h="4957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t>Name</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t>Reg.No</a:t>
                      </a:r>
                      <a:r>
                        <a:rPr lang="en-GB" sz="1400" u="none" strike="noStrike" cap="none"/>
                        <a: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t>Photo</a:t>
                      </a:r>
                      <a:endParaRPr sz="1400" b="1" u="none" strike="noStrike" cap="none"/>
                    </a:p>
                  </a:txBody>
                  <a:tcPr marL="91425" marR="91425" marT="91425" marB="91425"/>
                </a:tc>
                <a:extLst>
                  <a:ext uri="{0D108BD9-81ED-4DB2-BD59-A6C34878D82A}">
                    <a16:rowId xmlns:a16="http://schemas.microsoft.com/office/drawing/2014/main" val="10000"/>
                  </a:ext>
                </a:extLst>
              </a:tr>
              <a:tr h="786325">
                <a:tc>
                  <a:txBody>
                    <a:bodyPr/>
                    <a:lstStyle/>
                    <a:p>
                      <a:pPr marL="0" marR="0" lvl="0" indent="0" algn="l" rtl="0">
                        <a:lnSpc>
                          <a:spcPct val="100000"/>
                        </a:lnSpc>
                        <a:spcBef>
                          <a:spcPts val="0"/>
                        </a:spcBef>
                        <a:spcAft>
                          <a:spcPts val="0"/>
                        </a:spcAft>
                        <a:buClr>
                          <a:srgbClr val="000000"/>
                        </a:buClr>
                        <a:buSzPts val="1400"/>
                        <a:buFont typeface="Arial"/>
                        <a:buNone/>
                      </a:pPr>
                      <a:r>
                        <a:rPr lang="en-GB" sz="1600" u="none" strike="noStrike" cap="none"/>
                        <a:t>Group Leader</a:t>
                      </a:r>
                      <a:endParaRPr sz="16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en-GB" sz="1800" u="none" strike="noStrike" cap="none">
                          <a:solidFill>
                            <a:schemeClr val="dk1"/>
                          </a:solidFill>
                          <a:highlight>
                            <a:srgbClr val="C0C0C0"/>
                          </a:highlight>
                        </a:rPr>
                        <a:t>Siriwardena P.T.Y.</a:t>
                      </a:r>
                      <a:endParaRPr sz="1800" u="none" strike="noStrike" cap="none">
                        <a:solidFill>
                          <a:schemeClr val="dk1"/>
                        </a:solidFill>
                        <a:highlight>
                          <a:srgbClr val="C0C0C0"/>
                        </a:highlight>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en-GB" sz="1800" u="none" strike="noStrike" cap="none">
                          <a:solidFill>
                            <a:schemeClr val="dk1"/>
                          </a:solidFill>
                          <a:highlight>
                            <a:srgbClr val="C0C0C0"/>
                          </a:highlight>
                        </a:rPr>
                        <a:t>204203K </a:t>
                      </a:r>
                      <a:endParaRPr sz="1800" u="none" strike="noStrike" cap="none">
                        <a:solidFill>
                          <a:schemeClr val="dk1"/>
                        </a:solidFill>
                        <a:highlight>
                          <a:srgbClr val="C0C0C0"/>
                        </a:highlight>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735400">
                <a:tc>
                  <a:txBody>
                    <a:bodyPr/>
                    <a:lstStyle/>
                    <a:p>
                      <a:pPr marL="0" marR="0" lvl="0" indent="0" algn="l" rtl="0">
                        <a:lnSpc>
                          <a:spcPct val="100000"/>
                        </a:lnSpc>
                        <a:spcBef>
                          <a:spcPts val="0"/>
                        </a:spcBef>
                        <a:spcAft>
                          <a:spcPts val="0"/>
                        </a:spcAft>
                        <a:buClr>
                          <a:srgbClr val="000000"/>
                        </a:buClr>
                        <a:buSzPts val="1400"/>
                        <a:buFont typeface="Arial"/>
                        <a:buNone/>
                      </a:pPr>
                      <a:r>
                        <a:rPr lang="en-GB" sz="1600" u="none" strike="noStrike" cap="none"/>
                        <a:t>Member 1</a:t>
                      </a:r>
                      <a:endParaRPr sz="16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en-GB" sz="1800" u="none" strike="noStrike" cap="none">
                          <a:solidFill>
                            <a:schemeClr val="dk1"/>
                          </a:solidFill>
                        </a:rPr>
                        <a:t>Gamage T.T.P.D. </a:t>
                      </a:r>
                      <a:endParaRPr sz="180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800" u="none" strike="noStrike" cap="none">
                          <a:solidFill>
                            <a:schemeClr val="dk1"/>
                          </a:solidFill>
                        </a:rPr>
                        <a:t>204059X</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r h="760725">
                <a:tc>
                  <a:txBody>
                    <a:bodyPr/>
                    <a:lstStyle/>
                    <a:p>
                      <a:pPr marL="0" marR="0" lvl="0" indent="0" algn="l" rtl="0">
                        <a:lnSpc>
                          <a:spcPct val="100000"/>
                        </a:lnSpc>
                        <a:spcBef>
                          <a:spcPts val="0"/>
                        </a:spcBef>
                        <a:spcAft>
                          <a:spcPts val="0"/>
                        </a:spcAft>
                        <a:buClr>
                          <a:srgbClr val="000000"/>
                        </a:buClr>
                        <a:buSzPts val="1400"/>
                        <a:buFont typeface="Arial"/>
                        <a:buNone/>
                      </a:pPr>
                      <a:r>
                        <a:rPr lang="en-GB" sz="1600" u="none" strike="noStrike" cap="none"/>
                        <a:t>Member 2</a:t>
                      </a:r>
                      <a:endParaRPr sz="16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en-GB" sz="1800" u="none" strike="noStrike" cap="none">
                          <a:solidFill>
                            <a:schemeClr val="dk1"/>
                          </a:solidFill>
                        </a:rPr>
                        <a:t>Kavishka T.A. </a:t>
                      </a:r>
                      <a:endParaRPr sz="180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en-GB" sz="1800" u="none" strike="noStrike" cap="none">
                          <a:solidFill>
                            <a:schemeClr val="dk1"/>
                          </a:solidFill>
                        </a:rPr>
                        <a:t>204101V </a:t>
                      </a:r>
                      <a:endParaRPr sz="180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715488">
                <a:tc>
                  <a:txBody>
                    <a:bodyPr/>
                    <a:lstStyle/>
                    <a:p>
                      <a:pPr marL="0" marR="0" lvl="0" indent="0" algn="l" rtl="0">
                        <a:lnSpc>
                          <a:spcPct val="100000"/>
                        </a:lnSpc>
                        <a:spcBef>
                          <a:spcPts val="0"/>
                        </a:spcBef>
                        <a:spcAft>
                          <a:spcPts val="0"/>
                        </a:spcAft>
                        <a:buClr>
                          <a:srgbClr val="000000"/>
                        </a:buClr>
                        <a:buSzPts val="1400"/>
                        <a:buFont typeface="Arial"/>
                        <a:buNone/>
                      </a:pPr>
                      <a:r>
                        <a:rPr lang="en-GB" sz="1600" u="none" strike="noStrike" cap="none"/>
                        <a:t>Member 3</a:t>
                      </a:r>
                      <a:endParaRPr sz="16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en-GB" sz="1800" u="none" strike="noStrike" cap="none">
                          <a:solidFill>
                            <a:schemeClr val="dk1"/>
                          </a:solidFill>
                        </a:rPr>
                        <a:t>Nuska M.F.F. </a:t>
                      </a:r>
                      <a:endParaRPr sz="180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en-GB" sz="1800" u="none" strike="noStrike" cap="none">
                          <a:solidFill>
                            <a:schemeClr val="dk1"/>
                          </a:solidFill>
                        </a:rPr>
                        <a:t>204145H</a:t>
                      </a:r>
                      <a:endParaRPr sz="180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758250">
                <a:tc>
                  <a:txBody>
                    <a:bodyPr/>
                    <a:lstStyle/>
                    <a:p>
                      <a:pPr marL="0" marR="0" lvl="0" indent="0" algn="l" rtl="0">
                        <a:lnSpc>
                          <a:spcPct val="100000"/>
                        </a:lnSpc>
                        <a:spcBef>
                          <a:spcPts val="0"/>
                        </a:spcBef>
                        <a:spcAft>
                          <a:spcPts val="0"/>
                        </a:spcAft>
                        <a:buClr>
                          <a:srgbClr val="000000"/>
                        </a:buClr>
                        <a:buSzPts val="1400"/>
                        <a:buFont typeface="Arial"/>
                        <a:buNone/>
                      </a:pPr>
                      <a:r>
                        <a:rPr lang="en-GB" sz="1600" u="none" strike="noStrike" cap="none"/>
                        <a:t>Member 4</a:t>
                      </a:r>
                      <a:endParaRPr sz="16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en-GB" sz="1800" u="none" strike="noStrike" cap="none">
                          <a:solidFill>
                            <a:schemeClr val="dk1"/>
                          </a:solidFill>
                        </a:rPr>
                        <a:t>Ekanayaka Y.M</a:t>
                      </a:r>
                      <a:endParaRPr sz="180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en-GB" sz="1800" u="none" strike="noStrike" cap="none">
                          <a:solidFill>
                            <a:schemeClr val="dk1"/>
                          </a:solidFill>
                        </a:rPr>
                        <a:t>204239B</a:t>
                      </a:r>
                      <a:endParaRPr sz="180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pic>
        <p:nvPicPr>
          <p:cNvPr id="54" name="Google Shape;54;p11"/>
          <p:cNvPicPr preferRelativeResize="0"/>
          <p:nvPr/>
        </p:nvPicPr>
        <p:blipFill rotWithShape="1">
          <a:blip r:embed="rId4">
            <a:alphaModFix/>
          </a:blip>
          <a:srcRect/>
          <a:stretch/>
        </p:blipFill>
        <p:spPr>
          <a:xfrm>
            <a:off x="7431526" y="2095451"/>
            <a:ext cx="598275" cy="782925"/>
          </a:xfrm>
          <a:prstGeom prst="rect">
            <a:avLst/>
          </a:prstGeom>
          <a:noFill/>
          <a:ln>
            <a:noFill/>
          </a:ln>
        </p:spPr>
      </p:pic>
      <p:pic>
        <p:nvPicPr>
          <p:cNvPr id="55" name="Google Shape;55;p11"/>
          <p:cNvPicPr preferRelativeResize="0"/>
          <p:nvPr/>
        </p:nvPicPr>
        <p:blipFill rotWithShape="1">
          <a:blip r:embed="rId5">
            <a:alphaModFix/>
          </a:blip>
          <a:srcRect/>
          <a:stretch/>
        </p:blipFill>
        <p:spPr>
          <a:xfrm>
            <a:off x="7431525" y="2847576"/>
            <a:ext cx="598266" cy="756850"/>
          </a:xfrm>
          <a:prstGeom prst="rect">
            <a:avLst/>
          </a:prstGeom>
          <a:noFill/>
          <a:ln>
            <a:noFill/>
          </a:ln>
        </p:spPr>
      </p:pic>
      <p:pic>
        <p:nvPicPr>
          <p:cNvPr id="56" name="Google Shape;56;p11"/>
          <p:cNvPicPr preferRelativeResize="0"/>
          <p:nvPr/>
        </p:nvPicPr>
        <p:blipFill rotWithShape="1">
          <a:blip r:embed="rId6">
            <a:alphaModFix/>
          </a:blip>
          <a:srcRect/>
          <a:stretch/>
        </p:blipFill>
        <p:spPr>
          <a:xfrm>
            <a:off x="7418201" y="3573225"/>
            <a:ext cx="624925" cy="792600"/>
          </a:xfrm>
          <a:prstGeom prst="rect">
            <a:avLst/>
          </a:prstGeom>
          <a:noFill/>
          <a:ln>
            <a:noFill/>
          </a:ln>
        </p:spPr>
      </p:pic>
      <p:pic>
        <p:nvPicPr>
          <p:cNvPr id="57" name="Google Shape;57;p11"/>
          <p:cNvPicPr preferRelativeResize="0"/>
          <p:nvPr/>
        </p:nvPicPr>
        <p:blipFill rotWithShape="1">
          <a:blip r:embed="rId7">
            <a:alphaModFix/>
          </a:blip>
          <a:srcRect/>
          <a:stretch/>
        </p:blipFill>
        <p:spPr>
          <a:xfrm>
            <a:off x="7418198" y="4365813"/>
            <a:ext cx="624925" cy="683058"/>
          </a:xfrm>
          <a:prstGeom prst="rect">
            <a:avLst/>
          </a:prstGeom>
          <a:noFill/>
          <a:ln>
            <a:noFill/>
          </a:ln>
        </p:spPr>
      </p:pic>
      <p:pic>
        <p:nvPicPr>
          <p:cNvPr id="58" name="Google Shape;58;p11"/>
          <p:cNvPicPr preferRelativeResize="0"/>
          <p:nvPr/>
        </p:nvPicPr>
        <p:blipFill rotWithShape="1">
          <a:blip r:embed="rId8">
            <a:alphaModFix/>
          </a:blip>
          <a:srcRect/>
          <a:stretch/>
        </p:blipFill>
        <p:spPr>
          <a:xfrm>
            <a:off x="7418201" y="5060675"/>
            <a:ext cx="624925" cy="7568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9E55B858-C188-6ECD-F270-CC2173FCECA8}"/>
              </a:ext>
            </a:extLst>
          </p:cNvPr>
          <p:cNvPicPr>
            <a:picLocks noChangeAspect="1"/>
          </p:cNvPicPr>
          <p:nvPr/>
        </p:nvPicPr>
        <p:blipFill>
          <a:blip r:embed="rId3"/>
          <a:stretch>
            <a:fillRect/>
          </a:stretch>
        </p:blipFill>
        <p:spPr>
          <a:xfrm>
            <a:off x="0" y="1"/>
            <a:ext cx="9144000" cy="6858000"/>
          </a:xfrm>
          <a:prstGeom prst="rect">
            <a:avLst/>
          </a:prstGeom>
        </p:spPr>
      </p:pic>
      <p:sp>
        <p:nvSpPr>
          <p:cNvPr id="267" name="Google Shape;267;p36"/>
          <p:cNvSpPr txBox="1">
            <a:spLocks noGrp="1"/>
          </p:cNvSpPr>
          <p:nvPr>
            <p:ph type="body" idx="1"/>
          </p:nvPr>
        </p:nvSpPr>
        <p:spPr>
          <a:xfrm>
            <a:off x="285750" y="1185864"/>
            <a:ext cx="8546550" cy="424026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14297" lvl="0" indent="0" algn="l" rtl="0">
              <a:lnSpc>
                <a:spcPct val="115000"/>
              </a:lnSpc>
              <a:spcBef>
                <a:spcPts val="0"/>
              </a:spcBef>
              <a:spcAft>
                <a:spcPts val="0"/>
              </a:spcAft>
              <a:buSzPts val="1800"/>
              <a:buNone/>
            </a:pPr>
            <a:r>
              <a:rPr lang="en-GB" sz="1800" b="1">
                <a:solidFill>
                  <a:schemeClr val="dk1"/>
                </a:solidFill>
              </a:rPr>
              <a:t>    Step 4- Roll to Right</a:t>
            </a:r>
            <a:endParaRPr/>
          </a:p>
          <a:p>
            <a:pPr marL="457189" lvl="0" indent="-228594" algn="l" rtl="0">
              <a:lnSpc>
                <a:spcPct val="115000"/>
              </a:lnSpc>
              <a:spcBef>
                <a:spcPts val="0"/>
              </a:spcBef>
              <a:spcAft>
                <a:spcPts val="0"/>
              </a:spcAft>
              <a:buSzPts val="1800"/>
              <a:buNone/>
            </a:pPr>
            <a:endParaRPr/>
          </a:p>
        </p:txBody>
      </p:sp>
      <p:pic>
        <p:nvPicPr>
          <p:cNvPr id="268" name="Google Shape;268;p36" descr="A picture containing sport, person, female&#10;&#10;Description automatically generated"/>
          <p:cNvPicPr preferRelativeResize="0"/>
          <p:nvPr/>
        </p:nvPicPr>
        <p:blipFill rotWithShape="1">
          <a:blip r:embed="rId4">
            <a:alphaModFix/>
          </a:blip>
          <a:srcRect/>
          <a:stretch/>
        </p:blipFill>
        <p:spPr>
          <a:xfrm>
            <a:off x="854716" y="1643722"/>
            <a:ext cx="2459467" cy="3394758"/>
          </a:xfrm>
          <a:prstGeom prst="rect">
            <a:avLst/>
          </a:prstGeom>
          <a:noFill/>
          <a:ln>
            <a:noFill/>
          </a:ln>
        </p:spPr>
      </p:pic>
      <p:pic>
        <p:nvPicPr>
          <p:cNvPr id="269" name="Google Shape;269;p36" descr="A picture containing person&#10;&#10;Description automatically generated"/>
          <p:cNvPicPr preferRelativeResize="0"/>
          <p:nvPr/>
        </p:nvPicPr>
        <p:blipFill rotWithShape="1">
          <a:blip r:embed="rId5">
            <a:alphaModFix/>
          </a:blip>
          <a:srcRect/>
          <a:stretch/>
        </p:blipFill>
        <p:spPr>
          <a:xfrm>
            <a:off x="3314182" y="1643723"/>
            <a:ext cx="2536458" cy="3409707"/>
          </a:xfrm>
          <a:prstGeom prst="rect">
            <a:avLst/>
          </a:prstGeom>
          <a:noFill/>
          <a:ln>
            <a:noFill/>
          </a:ln>
        </p:spPr>
      </p:pic>
      <p:pic>
        <p:nvPicPr>
          <p:cNvPr id="270" name="Google Shape;270;p36" descr="A picture containing person, toy&#10;&#10;Description automatically generated"/>
          <p:cNvPicPr preferRelativeResize="0"/>
          <p:nvPr/>
        </p:nvPicPr>
        <p:blipFill rotWithShape="1">
          <a:blip r:embed="rId6">
            <a:alphaModFix/>
          </a:blip>
          <a:srcRect/>
          <a:stretch/>
        </p:blipFill>
        <p:spPr>
          <a:xfrm>
            <a:off x="5850641" y="1657209"/>
            <a:ext cx="2413563" cy="339622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A57B65C5-7351-16BB-1077-EA9C382B7BE7}"/>
              </a:ext>
            </a:extLst>
          </p:cNvPr>
          <p:cNvPicPr>
            <a:picLocks noChangeAspect="1"/>
          </p:cNvPicPr>
          <p:nvPr/>
        </p:nvPicPr>
        <p:blipFill>
          <a:blip r:embed="rId3"/>
          <a:stretch>
            <a:fillRect/>
          </a:stretch>
        </p:blipFill>
        <p:spPr>
          <a:xfrm>
            <a:off x="0" y="1"/>
            <a:ext cx="9144000" cy="6858000"/>
          </a:xfrm>
          <a:prstGeom prst="rect">
            <a:avLst/>
          </a:prstGeom>
        </p:spPr>
      </p:pic>
      <p:sp>
        <p:nvSpPr>
          <p:cNvPr id="275" name="Google Shape;275;p37"/>
          <p:cNvSpPr txBox="1">
            <a:spLocks noGrp="1"/>
          </p:cNvSpPr>
          <p:nvPr>
            <p:ph type="title"/>
          </p:nvPr>
        </p:nvSpPr>
        <p:spPr>
          <a:xfrm>
            <a:off x="311700" y="500408"/>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97222"/>
              <a:buNone/>
            </a:pPr>
            <a:r>
              <a:rPr lang="en-GB" sz="2800" b="1">
                <a:solidFill>
                  <a:schemeClr val="tx1"/>
                </a:solidFill>
              </a:rPr>
              <a:t>Combinations (Continue..)</a:t>
            </a:r>
            <a:endParaRPr sz="1600" b="1">
              <a:solidFill>
                <a:schemeClr val="tx1"/>
              </a:solidFill>
            </a:endParaRPr>
          </a:p>
        </p:txBody>
      </p:sp>
      <p:sp>
        <p:nvSpPr>
          <p:cNvPr id="276" name="Google Shape;276;p37"/>
          <p:cNvSpPr txBox="1">
            <a:spLocks noGrp="1"/>
          </p:cNvSpPr>
          <p:nvPr>
            <p:ph type="body" idx="1"/>
          </p:nvPr>
        </p:nvSpPr>
        <p:spPr>
          <a:xfrm>
            <a:off x="311700" y="1608558"/>
            <a:ext cx="8520600" cy="392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just" rtl="0">
              <a:lnSpc>
                <a:spcPct val="100000"/>
              </a:lnSpc>
              <a:spcBef>
                <a:spcPts val="0"/>
              </a:spcBef>
              <a:spcAft>
                <a:spcPts val="0"/>
              </a:spcAft>
              <a:buSzPts val="1800"/>
              <a:buNone/>
            </a:pPr>
            <a:r>
              <a:rPr lang="en-GB" b="1">
                <a:solidFill>
                  <a:schemeClr val="tx1"/>
                </a:solidFill>
                <a:latin typeface="Arial" panose="020B0604020202020204" pitchFamily="34" charset="0"/>
                <a:ea typeface="Calibri"/>
                <a:cs typeface="Arial" panose="020B0604020202020204" pitchFamily="34" charset="0"/>
                <a:sym typeface="Calibri"/>
              </a:rPr>
              <a:t>Combination 2</a:t>
            </a:r>
            <a:endParaRPr>
              <a:solidFill>
                <a:schemeClr val="tx1"/>
              </a:solidFill>
              <a:latin typeface="Arial" panose="020B0604020202020204" pitchFamily="34" charset="0"/>
              <a:ea typeface="Calibri"/>
              <a:cs typeface="Arial" panose="020B0604020202020204" pitchFamily="34" charset="0"/>
              <a:sym typeface="Calibri"/>
            </a:endParaRPr>
          </a:p>
          <a:p>
            <a:pPr marL="628634" lvl="1" indent="-171446" algn="just" rtl="0">
              <a:lnSpc>
                <a:spcPct val="100000"/>
              </a:lnSpc>
              <a:spcBef>
                <a:spcPts val="800"/>
              </a:spcBef>
              <a:spcAft>
                <a:spcPts val="0"/>
              </a:spcAft>
              <a:buSzPts val="1400"/>
              <a:buFont typeface="Noto Sans Symbols"/>
              <a:buChar char="⮚"/>
            </a:pPr>
            <a:r>
              <a:rPr lang="en-GB" sz="1800">
                <a:solidFill>
                  <a:schemeClr val="tx1"/>
                </a:solidFill>
                <a:latin typeface="Arial" panose="020B0604020202020204" pitchFamily="34" charset="0"/>
                <a:ea typeface="Calibri"/>
                <a:cs typeface="Arial" panose="020B0604020202020204" pitchFamily="34" charset="0"/>
                <a:sym typeface="Calibri"/>
              </a:rPr>
              <a:t>Jab</a:t>
            </a:r>
            <a:endParaRPr sz="1800">
              <a:solidFill>
                <a:schemeClr val="tx1"/>
              </a:solidFill>
              <a:latin typeface="Arial" panose="020B0604020202020204" pitchFamily="34" charset="0"/>
              <a:ea typeface="Calibri"/>
              <a:cs typeface="Arial" panose="020B0604020202020204" pitchFamily="34" charset="0"/>
              <a:sym typeface="Calibri"/>
            </a:endParaRPr>
          </a:p>
          <a:p>
            <a:pPr marL="628634" lvl="1" indent="-171446" algn="just" rtl="0">
              <a:lnSpc>
                <a:spcPct val="100000"/>
              </a:lnSpc>
              <a:spcBef>
                <a:spcPts val="800"/>
              </a:spcBef>
              <a:spcAft>
                <a:spcPts val="0"/>
              </a:spcAft>
              <a:buSzPts val="1400"/>
              <a:buFont typeface="Noto Sans Symbols"/>
              <a:buChar char="⮚"/>
            </a:pPr>
            <a:r>
              <a:rPr lang="en-GB" sz="1800">
                <a:solidFill>
                  <a:schemeClr val="tx1"/>
                </a:solidFill>
                <a:latin typeface="Arial" panose="020B0604020202020204" pitchFamily="34" charset="0"/>
                <a:ea typeface="Calibri"/>
                <a:cs typeface="Arial" panose="020B0604020202020204" pitchFamily="34" charset="0"/>
                <a:sym typeface="Calibri"/>
              </a:rPr>
              <a:t>Cross</a:t>
            </a:r>
            <a:endParaRPr sz="1800">
              <a:solidFill>
                <a:schemeClr val="tx1"/>
              </a:solidFill>
              <a:latin typeface="Arial" panose="020B0604020202020204" pitchFamily="34" charset="0"/>
              <a:ea typeface="Calibri"/>
              <a:cs typeface="Arial" panose="020B0604020202020204" pitchFamily="34" charset="0"/>
              <a:sym typeface="Calibri"/>
            </a:endParaRPr>
          </a:p>
          <a:p>
            <a:pPr marL="628634" lvl="1" indent="-171446" algn="just" rtl="0">
              <a:lnSpc>
                <a:spcPct val="100000"/>
              </a:lnSpc>
              <a:spcBef>
                <a:spcPts val="800"/>
              </a:spcBef>
              <a:spcAft>
                <a:spcPts val="0"/>
              </a:spcAft>
              <a:buSzPts val="1400"/>
              <a:buFont typeface="Noto Sans Symbols"/>
              <a:buChar char="⮚"/>
            </a:pPr>
            <a:r>
              <a:rPr lang="en-GB" sz="1800">
                <a:solidFill>
                  <a:schemeClr val="tx1"/>
                </a:solidFill>
                <a:latin typeface="Arial" panose="020B0604020202020204" pitchFamily="34" charset="0"/>
                <a:ea typeface="Calibri"/>
                <a:cs typeface="Arial" panose="020B0604020202020204" pitchFamily="34" charset="0"/>
                <a:sym typeface="Calibri"/>
              </a:rPr>
              <a:t>Slip to left</a:t>
            </a:r>
            <a:endParaRPr sz="1800">
              <a:solidFill>
                <a:schemeClr val="tx1"/>
              </a:solidFill>
              <a:latin typeface="Arial" panose="020B0604020202020204" pitchFamily="34" charset="0"/>
              <a:ea typeface="Calibri"/>
              <a:cs typeface="Arial" panose="020B0604020202020204" pitchFamily="34" charset="0"/>
              <a:sym typeface="Calibri"/>
            </a:endParaRPr>
          </a:p>
          <a:p>
            <a:pPr marL="628634" lvl="1" indent="-171446" algn="just" rtl="0">
              <a:lnSpc>
                <a:spcPct val="100000"/>
              </a:lnSpc>
              <a:spcBef>
                <a:spcPts val="800"/>
              </a:spcBef>
              <a:spcAft>
                <a:spcPts val="0"/>
              </a:spcAft>
              <a:buSzPts val="1400"/>
              <a:buFont typeface="Noto Sans Symbols"/>
              <a:buChar char="⮚"/>
            </a:pPr>
            <a:r>
              <a:rPr lang="en-GB" sz="1800">
                <a:solidFill>
                  <a:schemeClr val="tx1"/>
                </a:solidFill>
                <a:latin typeface="Arial" panose="020B0604020202020204" pitchFamily="34" charset="0"/>
                <a:ea typeface="Calibri"/>
                <a:cs typeface="Arial" panose="020B0604020202020204" pitchFamily="34" charset="0"/>
                <a:sym typeface="Calibri"/>
              </a:rPr>
              <a:t>Left hook-Head (Punch to left side of head)</a:t>
            </a:r>
            <a:endParaRPr sz="1800">
              <a:solidFill>
                <a:schemeClr val="tx1"/>
              </a:solidFill>
              <a:latin typeface="Arial" panose="020B0604020202020204" pitchFamily="34" charset="0"/>
              <a:ea typeface="Calibri"/>
              <a:cs typeface="Arial" panose="020B0604020202020204" pitchFamily="34" charset="0"/>
              <a:sym typeface="Calibri"/>
            </a:endParaRPr>
          </a:p>
          <a:p>
            <a:pPr marL="628634" lvl="1" indent="-171446" algn="just" rtl="0">
              <a:lnSpc>
                <a:spcPct val="100000"/>
              </a:lnSpc>
              <a:spcBef>
                <a:spcPts val="800"/>
              </a:spcBef>
              <a:spcAft>
                <a:spcPts val="0"/>
              </a:spcAft>
              <a:buSzPts val="1400"/>
              <a:buFont typeface="Noto Sans Symbols"/>
              <a:buChar char="⮚"/>
            </a:pPr>
            <a:r>
              <a:rPr lang="en-GB" sz="1800">
                <a:solidFill>
                  <a:schemeClr val="tx1"/>
                </a:solidFill>
                <a:latin typeface="Arial" panose="020B0604020202020204" pitchFamily="34" charset="0"/>
                <a:ea typeface="Calibri"/>
                <a:cs typeface="Arial" panose="020B0604020202020204" pitchFamily="34" charset="0"/>
                <a:sym typeface="Calibri"/>
              </a:rPr>
              <a:t>Cross</a:t>
            </a:r>
            <a:endParaRPr sz="1800">
              <a:solidFill>
                <a:schemeClr val="tx1"/>
              </a:solidFill>
              <a:latin typeface="Arial" panose="020B0604020202020204" pitchFamily="34" charset="0"/>
              <a:ea typeface="Calibri"/>
              <a:cs typeface="Arial" panose="020B0604020202020204" pitchFamily="34" charset="0"/>
              <a:sym typeface="Calibri"/>
            </a:endParaRPr>
          </a:p>
          <a:p>
            <a:pPr marL="628634" lvl="1" indent="-171446" algn="just" rtl="0">
              <a:lnSpc>
                <a:spcPct val="100000"/>
              </a:lnSpc>
              <a:spcBef>
                <a:spcPts val="800"/>
              </a:spcBef>
              <a:spcAft>
                <a:spcPts val="0"/>
              </a:spcAft>
              <a:buSzPts val="1400"/>
              <a:buFont typeface="Noto Sans Symbols"/>
              <a:buChar char="⮚"/>
            </a:pPr>
            <a:r>
              <a:rPr lang="en-GB" sz="1800">
                <a:solidFill>
                  <a:schemeClr val="tx1"/>
                </a:solidFill>
                <a:latin typeface="Arial" panose="020B0604020202020204" pitchFamily="34" charset="0"/>
                <a:ea typeface="Calibri"/>
                <a:cs typeface="Arial" panose="020B0604020202020204" pitchFamily="34" charset="0"/>
                <a:sym typeface="Calibri"/>
              </a:rPr>
              <a:t>Right block (Block right horizontal arm from player’s right hand)</a:t>
            </a:r>
            <a:endParaRPr sz="1800">
              <a:solidFill>
                <a:schemeClr val="tx1"/>
              </a:solidFill>
              <a:latin typeface="Arial" panose="020B0604020202020204" pitchFamily="34" charset="0"/>
              <a:ea typeface="Calibri"/>
              <a:cs typeface="Arial" panose="020B0604020202020204" pitchFamily="34" charset="0"/>
              <a:sym typeface="Calibri"/>
            </a:endParaRPr>
          </a:p>
          <a:p>
            <a:pPr marL="628634" lvl="1" indent="-171446" algn="just" rtl="0">
              <a:lnSpc>
                <a:spcPct val="100000"/>
              </a:lnSpc>
              <a:spcBef>
                <a:spcPts val="800"/>
              </a:spcBef>
              <a:spcAft>
                <a:spcPts val="0"/>
              </a:spcAft>
              <a:buSzPts val="1400"/>
              <a:buFont typeface="Noto Sans Symbols"/>
              <a:buChar char="⮚"/>
            </a:pPr>
            <a:r>
              <a:rPr lang="en-GB" sz="1800">
                <a:solidFill>
                  <a:schemeClr val="tx1"/>
                </a:solidFill>
                <a:latin typeface="Arial" panose="020B0604020202020204" pitchFamily="34" charset="0"/>
                <a:ea typeface="Calibri"/>
                <a:cs typeface="Arial" panose="020B0604020202020204" pitchFamily="34" charset="0"/>
                <a:sym typeface="Calibri"/>
              </a:rPr>
              <a:t>Left hook- Head</a:t>
            </a:r>
            <a:endParaRPr sz="1800">
              <a:solidFill>
                <a:schemeClr val="tx1"/>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800"/>
              </a:spcBef>
              <a:spcAft>
                <a:spcPts val="800"/>
              </a:spcAft>
              <a:buSzPts val="1800"/>
              <a:buNone/>
            </a:pPr>
            <a:r>
              <a:rPr lang="en-GB" sz="200">
                <a:solidFill>
                  <a:schemeClr val="dk1"/>
                </a:solidFill>
                <a:latin typeface="Calibri"/>
                <a:ea typeface="Calibri"/>
                <a:cs typeface="Calibri"/>
                <a:sym typeface="Calibri"/>
              </a:rPr>
              <a:t>             </a:t>
            </a:r>
            <a:endParaRPr sz="72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8" name="Picture 7" descr="Shape&#10;&#10;Description automatically generated with medium confidence">
            <a:extLst>
              <a:ext uri="{FF2B5EF4-FFF2-40B4-BE49-F238E27FC236}">
                <a16:creationId xmlns:a16="http://schemas.microsoft.com/office/drawing/2014/main" id="{7414AAAC-542E-16E0-05D8-5446B40D2846}"/>
              </a:ext>
            </a:extLst>
          </p:cNvPr>
          <p:cNvPicPr>
            <a:picLocks noChangeAspect="1"/>
          </p:cNvPicPr>
          <p:nvPr/>
        </p:nvPicPr>
        <p:blipFill>
          <a:blip r:embed="rId3"/>
          <a:stretch>
            <a:fillRect/>
          </a:stretch>
        </p:blipFill>
        <p:spPr>
          <a:xfrm>
            <a:off x="0" y="1"/>
            <a:ext cx="9144000" cy="6858000"/>
          </a:xfrm>
          <a:prstGeom prst="rect">
            <a:avLst/>
          </a:prstGeom>
        </p:spPr>
      </p:pic>
      <p:pic>
        <p:nvPicPr>
          <p:cNvPr id="281" name="Google Shape;281;p38" descr="A picture containing person, indoor&#10;&#10;Description automatically generated"/>
          <p:cNvPicPr preferRelativeResize="0"/>
          <p:nvPr/>
        </p:nvPicPr>
        <p:blipFill rotWithShape="1">
          <a:blip r:embed="rId4">
            <a:alphaModFix/>
          </a:blip>
          <a:srcRect/>
          <a:stretch/>
        </p:blipFill>
        <p:spPr>
          <a:xfrm>
            <a:off x="3657145" y="1855839"/>
            <a:ext cx="2623758" cy="2716825"/>
          </a:xfrm>
          <a:prstGeom prst="rect">
            <a:avLst/>
          </a:prstGeom>
          <a:noFill/>
          <a:ln>
            <a:noFill/>
          </a:ln>
        </p:spPr>
      </p:pic>
      <p:pic>
        <p:nvPicPr>
          <p:cNvPr id="282" name="Google Shape;282;p38" descr="A picture containing indoor, automaton&#10;&#10;Description automatically generated"/>
          <p:cNvPicPr preferRelativeResize="0"/>
          <p:nvPr/>
        </p:nvPicPr>
        <p:blipFill rotWithShape="1">
          <a:blip r:embed="rId5">
            <a:alphaModFix/>
          </a:blip>
          <a:srcRect/>
          <a:stretch/>
        </p:blipFill>
        <p:spPr>
          <a:xfrm>
            <a:off x="648674" y="1861157"/>
            <a:ext cx="2478110" cy="2739213"/>
          </a:xfrm>
          <a:prstGeom prst="rect">
            <a:avLst/>
          </a:prstGeom>
          <a:noFill/>
          <a:ln>
            <a:noFill/>
          </a:ln>
        </p:spPr>
      </p:pic>
      <p:pic>
        <p:nvPicPr>
          <p:cNvPr id="283" name="Google Shape;283;p38" descr="A picture containing automaton&#10;&#10;Description automatically generated"/>
          <p:cNvPicPr preferRelativeResize="0"/>
          <p:nvPr/>
        </p:nvPicPr>
        <p:blipFill rotWithShape="1">
          <a:blip r:embed="rId6">
            <a:alphaModFix/>
          </a:blip>
          <a:srcRect/>
          <a:stretch/>
        </p:blipFill>
        <p:spPr>
          <a:xfrm>
            <a:off x="6664287" y="1831699"/>
            <a:ext cx="2312800" cy="2739213"/>
          </a:xfrm>
          <a:prstGeom prst="rect">
            <a:avLst/>
          </a:prstGeom>
          <a:noFill/>
          <a:ln>
            <a:noFill/>
          </a:ln>
        </p:spPr>
      </p:pic>
      <p:sp>
        <p:nvSpPr>
          <p:cNvPr id="284" name="Google Shape;284;p38"/>
          <p:cNvSpPr txBox="1"/>
          <p:nvPr/>
        </p:nvSpPr>
        <p:spPr>
          <a:xfrm>
            <a:off x="966264" y="1330867"/>
            <a:ext cx="1174594"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chemeClr val="dk1"/>
                </a:solidFill>
                <a:latin typeface="Arial"/>
                <a:ea typeface="Arial"/>
                <a:cs typeface="Arial"/>
                <a:sym typeface="Arial"/>
              </a:rPr>
              <a:t>Step 1-Jab</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 name="Google Shape;285;p38"/>
          <p:cNvSpPr txBox="1"/>
          <p:nvPr/>
        </p:nvSpPr>
        <p:spPr>
          <a:xfrm>
            <a:off x="4047406" y="1327243"/>
            <a:ext cx="1393658"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rgbClr val="000000"/>
                </a:solidFill>
                <a:latin typeface="Arial"/>
                <a:ea typeface="Arial"/>
                <a:cs typeface="Arial"/>
                <a:sym typeface="Arial"/>
              </a:rPr>
              <a:t>Step 2-Cross</a:t>
            </a:r>
            <a:endParaRPr sz="1867"/>
          </a:p>
        </p:txBody>
      </p:sp>
      <p:sp>
        <p:nvSpPr>
          <p:cNvPr id="286" name="Google Shape;286;p38"/>
          <p:cNvSpPr txBox="1"/>
          <p:nvPr/>
        </p:nvSpPr>
        <p:spPr>
          <a:xfrm>
            <a:off x="6769349" y="1281076"/>
            <a:ext cx="1727703"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rgbClr val="000000"/>
                </a:solidFill>
                <a:latin typeface="Arial"/>
                <a:ea typeface="Arial"/>
                <a:cs typeface="Arial"/>
                <a:sym typeface="Arial"/>
              </a:rPr>
              <a:t>Step 3-Slip to left</a:t>
            </a:r>
            <a:endParaRPr sz="1867"/>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8" name="Picture 7" descr="Shape&#10;&#10;Description automatically generated with medium confidence">
            <a:extLst>
              <a:ext uri="{FF2B5EF4-FFF2-40B4-BE49-F238E27FC236}">
                <a16:creationId xmlns:a16="http://schemas.microsoft.com/office/drawing/2014/main" id="{F0F05D31-9071-9900-AB78-73D2C35BA2AB}"/>
              </a:ext>
            </a:extLst>
          </p:cNvPr>
          <p:cNvPicPr>
            <a:picLocks noChangeAspect="1"/>
          </p:cNvPicPr>
          <p:nvPr/>
        </p:nvPicPr>
        <p:blipFill>
          <a:blip r:embed="rId3"/>
          <a:stretch>
            <a:fillRect/>
          </a:stretch>
        </p:blipFill>
        <p:spPr>
          <a:xfrm>
            <a:off x="0" y="1"/>
            <a:ext cx="9144000" cy="6858000"/>
          </a:xfrm>
          <a:prstGeom prst="rect">
            <a:avLst/>
          </a:prstGeom>
        </p:spPr>
      </p:pic>
      <p:pic>
        <p:nvPicPr>
          <p:cNvPr id="291" name="Google Shape;291;p39" descr="A picture containing indoor, toy&#10;&#10;Description automatically generated"/>
          <p:cNvPicPr preferRelativeResize="0"/>
          <p:nvPr/>
        </p:nvPicPr>
        <p:blipFill rotWithShape="1">
          <a:blip r:embed="rId4">
            <a:alphaModFix/>
          </a:blip>
          <a:srcRect/>
          <a:stretch/>
        </p:blipFill>
        <p:spPr>
          <a:xfrm>
            <a:off x="218462" y="1844820"/>
            <a:ext cx="1663635" cy="2164164"/>
          </a:xfrm>
          <a:prstGeom prst="rect">
            <a:avLst/>
          </a:prstGeom>
          <a:noFill/>
          <a:ln>
            <a:noFill/>
          </a:ln>
        </p:spPr>
      </p:pic>
      <p:pic>
        <p:nvPicPr>
          <p:cNvPr id="292" name="Google Shape;292;p39" descr="A picture containing indoor, appliance&#10;&#10;Description automatically generated"/>
          <p:cNvPicPr preferRelativeResize="0"/>
          <p:nvPr/>
        </p:nvPicPr>
        <p:blipFill rotWithShape="1">
          <a:blip r:embed="rId5">
            <a:alphaModFix/>
          </a:blip>
          <a:srcRect/>
          <a:stretch/>
        </p:blipFill>
        <p:spPr>
          <a:xfrm>
            <a:off x="1893081" y="1844821"/>
            <a:ext cx="1717578" cy="2164164"/>
          </a:xfrm>
          <a:prstGeom prst="rect">
            <a:avLst/>
          </a:prstGeom>
          <a:noFill/>
          <a:ln>
            <a:noFill/>
          </a:ln>
        </p:spPr>
      </p:pic>
      <p:pic>
        <p:nvPicPr>
          <p:cNvPr id="293" name="Google Shape;293;p39" descr="A picture containing indoor, automaton&#10;&#10;Description automatically generated"/>
          <p:cNvPicPr preferRelativeResize="0"/>
          <p:nvPr/>
        </p:nvPicPr>
        <p:blipFill rotWithShape="1">
          <a:blip r:embed="rId6">
            <a:alphaModFix/>
          </a:blip>
          <a:srcRect/>
          <a:stretch/>
        </p:blipFill>
        <p:spPr>
          <a:xfrm>
            <a:off x="6034215" y="1826818"/>
            <a:ext cx="2761798" cy="3204365"/>
          </a:xfrm>
          <a:prstGeom prst="rect">
            <a:avLst/>
          </a:prstGeom>
          <a:noFill/>
          <a:ln>
            <a:noFill/>
          </a:ln>
        </p:spPr>
      </p:pic>
      <p:sp>
        <p:nvSpPr>
          <p:cNvPr id="294" name="Google Shape;294;p39"/>
          <p:cNvSpPr txBox="1"/>
          <p:nvPr/>
        </p:nvSpPr>
        <p:spPr>
          <a:xfrm>
            <a:off x="223488" y="1409074"/>
            <a:ext cx="2074306"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chemeClr val="dk1"/>
                </a:solidFill>
                <a:latin typeface="Arial"/>
                <a:ea typeface="Arial"/>
                <a:cs typeface="Arial"/>
                <a:sym typeface="Arial"/>
              </a:rPr>
              <a:t>Step 4-Left hook-Head</a:t>
            </a:r>
            <a:endParaRPr sz="1400" b="1" i="0" u="none" strike="noStrike" cap="none">
              <a:solidFill>
                <a:srgbClr val="000000"/>
              </a:solidFill>
              <a:latin typeface="Arial"/>
              <a:ea typeface="Arial"/>
              <a:cs typeface="Arial"/>
              <a:sym typeface="Arial"/>
            </a:endParaRPr>
          </a:p>
        </p:txBody>
      </p:sp>
      <p:sp>
        <p:nvSpPr>
          <p:cNvPr id="295" name="Google Shape;295;p39"/>
          <p:cNvSpPr txBox="1"/>
          <p:nvPr/>
        </p:nvSpPr>
        <p:spPr>
          <a:xfrm>
            <a:off x="6156781" y="1409074"/>
            <a:ext cx="1514019"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chemeClr val="dk1"/>
                </a:solidFill>
                <a:latin typeface="Arial"/>
                <a:ea typeface="Arial"/>
                <a:cs typeface="Arial"/>
                <a:sym typeface="Arial"/>
              </a:rPr>
              <a:t>Step 5-Cross</a:t>
            </a:r>
            <a:endParaRPr sz="1400" b="1" i="0" u="none" strike="noStrike" cap="none">
              <a:solidFill>
                <a:srgbClr val="000000"/>
              </a:solidFill>
              <a:latin typeface="Arial"/>
              <a:ea typeface="Arial"/>
              <a:cs typeface="Arial"/>
              <a:sym typeface="Arial"/>
            </a:endParaRPr>
          </a:p>
        </p:txBody>
      </p:sp>
      <p:pic>
        <p:nvPicPr>
          <p:cNvPr id="296" name="Google Shape;296;p39"/>
          <p:cNvPicPr preferRelativeResize="0"/>
          <p:nvPr/>
        </p:nvPicPr>
        <p:blipFill rotWithShape="1">
          <a:blip r:embed="rId7">
            <a:alphaModFix/>
          </a:blip>
          <a:srcRect/>
          <a:stretch/>
        </p:blipFill>
        <p:spPr>
          <a:xfrm>
            <a:off x="3610659" y="1844820"/>
            <a:ext cx="1980870" cy="21641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10" name="Picture 9" descr="Shape&#10;&#10;Description automatically generated with medium confidence">
            <a:extLst>
              <a:ext uri="{FF2B5EF4-FFF2-40B4-BE49-F238E27FC236}">
                <a16:creationId xmlns:a16="http://schemas.microsoft.com/office/drawing/2014/main" id="{A1A4A0AC-1363-A7EF-22D9-B43DB0AFDE81}"/>
              </a:ext>
            </a:extLst>
          </p:cNvPr>
          <p:cNvPicPr>
            <a:picLocks noChangeAspect="1"/>
          </p:cNvPicPr>
          <p:nvPr/>
        </p:nvPicPr>
        <p:blipFill>
          <a:blip r:embed="rId3"/>
          <a:stretch>
            <a:fillRect/>
          </a:stretch>
        </p:blipFill>
        <p:spPr>
          <a:xfrm>
            <a:off x="0" y="1"/>
            <a:ext cx="9144000" cy="6858000"/>
          </a:xfrm>
          <a:prstGeom prst="rect">
            <a:avLst/>
          </a:prstGeom>
        </p:spPr>
      </p:pic>
      <p:sp>
        <p:nvSpPr>
          <p:cNvPr id="302" name="Google Shape;302;p40"/>
          <p:cNvSpPr txBox="1">
            <a:spLocks noGrp="1"/>
          </p:cNvSpPr>
          <p:nvPr>
            <p:ph type="body" idx="1"/>
          </p:nvPr>
        </p:nvSpPr>
        <p:spPr>
          <a:xfrm>
            <a:off x="311700" y="358219"/>
            <a:ext cx="8520600" cy="57336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0" indent="-228594" algn="l" rtl="0">
              <a:lnSpc>
                <a:spcPct val="115000"/>
              </a:lnSpc>
              <a:spcBef>
                <a:spcPts val="0"/>
              </a:spcBef>
              <a:spcAft>
                <a:spcPts val="0"/>
              </a:spcAft>
              <a:buSzPts val="1800"/>
              <a:buNone/>
            </a:pPr>
            <a:endParaRPr/>
          </a:p>
        </p:txBody>
      </p:sp>
      <p:pic>
        <p:nvPicPr>
          <p:cNvPr id="303" name="Google Shape;303;p40" descr="A picture containing wall, indoor, automaton&#10;&#10;Description automatically generated"/>
          <p:cNvPicPr preferRelativeResize="0"/>
          <p:nvPr/>
        </p:nvPicPr>
        <p:blipFill rotWithShape="1">
          <a:blip r:embed="rId4">
            <a:alphaModFix/>
          </a:blip>
          <a:srcRect/>
          <a:stretch/>
        </p:blipFill>
        <p:spPr>
          <a:xfrm>
            <a:off x="322844" y="2161576"/>
            <a:ext cx="1586572" cy="2353927"/>
          </a:xfrm>
          <a:prstGeom prst="rect">
            <a:avLst/>
          </a:prstGeom>
          <a:noFill/>
          <a:ln>
            <a:noFill/>
          </a:ln>
        </p:spPr>
      </p:pic>
      <p:pic>
        <p:nvPicPr>
          <p:cNvPr id="304" name="Google Shape;304;p40" descr="A picture containing LEGO, toy&#10;&#10;Description automatically generated"/>
          <p:cNvPicPr preferRelativeResize="0"/>
          <p:nvPr/>
        </p:nvPicPr>
        <p:blipFill rotWithShape="1">
          <a:blip r:embed="rId5">
            <a:alphaModFix/>
          </a:blip>
          <a:srcRect/>
          <a:stretch/>
        </p:blipFill>
        <p:spPr>
          <a:xfrm>
            <a:off x="1909416" y="2161576"/>
            <a:ext cx="1630580" cy="2353929"/>
          </a:xfrm>
          <a:prstGeom prst="rect">
            <a:avLst/>
          </a:prstGeom>
          <a:noFill/>
          <a:ln>
            <a:noFill/>
          </a:ln>
        </p:spPr>
      </p:pic>
      <p:pic>
        <p:nvPicPr>
          <p:cNvPr id="305" name="Google Shape;305;p40" descr="A person sitting on a chair&#10;&#10;Description automatically generated with low confidence"/>
          <p:cNvPicPr preferRelativeResize="0"/>
          <p:nvPr/>
        </p:nvPicPr>
        <p:blipFill rotWithShape="1">
          <a:blip r:embed="rId6">
            <a:alphaModFix/>
          </a:blip>
          <a:srcRect/>
          <a:stretch/>
        </p:blipFill>
        <p:spPr>
          <a:xfrm>
            <a:off x="3539996" y="2161574"/>
            <a:ext cx="1647751" cy="2353929"/>
          </a:xfrm>
          <a:prstGeom prst="rect">
            <a:avLst/>
          </a:prstGeom>
          <a:noFill/>
          <a:ln>
            <a:noFill/>
          </a:ln>
        </p:spPr>
      </p:pic>
      <p:pic>
        <p:nvPicPr>
          <p:cNvPr id="306" name="Google Shape;306;p40" descr="A picture containing indoor, toy&#10;&#10;Description automatically generated"/>
          <p:cNvPicPr preferRelativeResize="0"/>
          <p:nvPr/>
        </p:nvPicPr>
        <p:blipFill rotWithShape="1">
          <a:blip r:embed="rId7">
            <a:alphaModFix/>
          </a:blip>
          <a:srcRect/>
          <a:stretch/>
        </p:blipFill>
        <p:spPr>
          <a:xfrm>
            <a:off x="5344254" y="3258673"/>
            <a:ext cx="1729866" cy="2250323"/>
          </a:xfrm>
          <a:prstGeom prst="rect">
            <a:avLst/>
          </a:prstGeom>
          <a:noFill/>
          <a:ln>
            <a:noFill/>
          </a:ln>
        </p:spPr>
      </p:pic>
      <p:pic>
        <p:nvPicPr>
          <p:cNvPr id="307" name="Google Shape;307;p40" descr="A picture containing indoor, appliance&#10;&#10;Description automatically generated"/>
          <p:cNvPicPr preferRelativeResize="0"/>
          <p:nvPr/>
        </p:nvPicPr>
        <p:blipFill rotWithShape="1">
          <a:blip r:embed="rId8">
            <a:alphaModFix/>
          </a:blip>
          <a:srcRect/>
          <a:stretch/>
        </p:blipFill>
        <p:spPr>
          <a:xfrm>
            <a:off x="7091291" y="3258671"/>
            <a:ext cx="1758955" cy="2250323"/>
          </a:xfrm>
          <a:prstGeom prst="rect">
            <a:avLst/>
          </a:prstGeom>
          <a:noFill/>
          <a:ln>
            <a:noFill/>
          </a:ln>
        </p:spPr>
      </p:pic>
      <p:sp>
        <p:nvSpPr>
          <p:cNvPr id="308" name="Google Shape;308;p40"/>
          <p:cNvSpPr txBox="1"/>
          <p:nvPr/>
        </p:nvSpPr>
        <p:spPr>
          <a:xfrm>
            <a:off x="378319" y="1679339"/>
            <a:ext cx="1807029"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rgbClr val="000000"/>
                </a:solidFill>
                <a:latin typeface="Arial"/>
                <a:ea typeface="Arial"/>
                <a:cs typeface="Arial"/>
                <a:sym typeface="Arial"/>
              </a:rPr>
              <a:t>Step 6-</a:t>
            </a:r>
            <a:r>
              <a:rPr lang="en-GB" sz="1400" b="1" i="0" u="none" strike="noStrike" cap="none">
                <a:solidFill>
                  <a:schemeClr val="dk1"/>
                </a:solidFill>
                <a:latin typeface="Arial"/>
                <a:ea typeface="Arial"/>
                <a:cs typeface="Arial"/>
                <a:sym typeface="Arial"/>
              </a:rPr>
              <a:t> Right block </a:t>
            </a:r>
            <a:endParaRPr sz="1400" b="1" i="0" u="none" strike="noStrike" cap="none">
              <a:solidFill>
                <a:srgbClr val="000000"/>
              </a:solidFill>
              <a:latin typeface="Arial"/>
              <a:ea typeface="Arial"/>
              <a:cs typeface="Arial"/>
              <a:sym typeface="Arial"/>
            </a:endParaRPr>
          </a:p>
        </p:txBody>
      </p:sp>
      <p:sp>
        <p:nvSpPr>
          <p:cNvPr id="309" name="Google Shape;309;p40"/>
          <p:cNvSpPr txBox="1"/>
          <p:nvPr/>
        </p:nvSpPr>
        <p:spPr>
          <a:xfrm>
            <a:off x="5734352" y="2815318"/>
            <a:ext cx="2161419"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1" i="0" u="none" strike="noStrike" cap="none">
                <a:solidFill>
                  <a:srgbClr val="000000"/>
                </a:solidFill>
                <a:latin typeface="Arial"/>
                <a:ea typeface="Arial"/>
                <a:cs typeface="Arial"/>
                <a:sym typeface="Arial"/>
              </a:rPr>
              <a:t>Step 7-</a:t>
            </a:r>
            <a:r>
              <a:rPr lang="en-GB" sz="1400" b="1" i="0" u="none" strike="noStrike" cap="none">
                <a:solidFill>
                  <a:schemeClr val="dk1"/>
                </a:solidFill>
                <a:latin typeface="Arial"/>
                <a:ea typeface="Arial"/>
                <a:cs typeface="Arial"/>
                <a:sym typeface="Arial"/>
              </a:rPr>
              <a:t>Left hook- Head</a:t>
            </a:r>
            <a:endParaRPr sz="1867"/>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534C67C0-054E-789F-0E1B-1ABC1B864537}"/>
              </a:ext>
            </a:extLst>
          </p:cNvPr>
          <p:cNvPicPr>
            <a:picLocks noChangeAspect="1"/>
          </p:cNvPicPr>
          <p:nvPr/>
        </p:nvPicPr>
        <p:blipFill>
          <a:blip r:embed="rId3"/>
          <a:stretch>
            <a:fillRect/>
          </a:stretch>
        </p:blipFill>
        <p:spPr>
          <a:xfrm>
            <a:off x="0" y="1"/>
            <a:ext cx="9144000" cy="6858000"/>
          </a:xfrm>
          <a:prstGeom prst="rect">
            <a:avLst/>
          </a:prstGeom>
        </p:spPr>
      </p:pic>
      <p:sp>
        <p:nvSpPr>
          <p:cNvPr id="314" name="Google Shape;314;p41"/>
          <p:cNvSpPr txBox="1">
            <a:spLocks noGrp="1"/>
          </p:cNvSpPr>
          <p:nvPr>
            <p:ph type="title"/>
          </p:nvPr>
        </p:nvSpPr>
        <p:spPr>
          <a:xfrm>
            <a:off x="311700" y="593367"/>
            <a:ext cx="8520600" cy="556704"/>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55555"/>
              <a:buNone/>
            </a:pPr>
            <a:r>
              <a:rPr lang="en-GB" sz="2000" b="1">
                <a:solidFill>
                  <a:schemeClr val="dk1"/>
                </a:solidFill>
                <a:latin typeface="Arial" panose="020B0604020202020204" pitchFamily="34" charset="0"/>
                <a:ea typeface="Calibri"/>
                <a:cs typeface="Arial" panose="020B0604020202020204" pitchFamily="34" charset="0"/>
                <a:sym typeface="Calibri"/>
              </a:rPr>
              <a:t>Combination 3</a:t>
            </a:r>
            <a:br>
              <a:rPr lang="en-GB" sz="2800" b="1">
                <a:solidFill>
                  <a:schemeClr val="dk1"/>
                </a:solidFill>
                <a:latin typeface="Calibri"/>
                <a:ea typeface="Calibri"/>
                <a:cs typeface="Calibri"/>
                <a:sym typeface="Calibri"/>
              </a:rPr>
            </a:br>
            <a:endParaRPr/>
          </a:p>
        </p:txBody>
      </p:sp>
      <p:sp>
        <p:nvSpPr>
          <p:cNvPr id="315" name="Google Shape;315;p41"/>
          <p:cNvSpPr txBox="1">
            <a:spLocks noGrp="1"/>
          </p:cNvSpPr>
          <p:nvPr>
            <p:ph type="body" idx="1"/>
          </p:nvPr>
        </p:nvSpPr>
        <p:spPr>
          <a:xfrm>
            <a:off x="235670" y="1150071"/>
            <a:ext cx="8698230" cy="478718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0" indent="-306062" algn="l" rtl="0">
              <a:lnSpc>
                <a:spcPct val="150000"/>
              </a:lnSpc>
              <a:spcBef>
                <a:spcPts val="0"/>
              </a:spcBef>
              <a:spcAft>
                <a:spcPts val="0"/>
              </a:spcAft>
              <a:buClr>
                <a:schemeClr val="dk1"/>
              </a:buClr>
              <a:buSzPts val="1220"/>
              <a:buFont typeface="Calibri"/>
              <a:buChar char="➢"/>
            </a:pPr>
            <a:r>
              <a:rPr lang="en-GB" sz="1800">
                <a:solidFill>
                  <a:schemeClr val="tx1"/>
                </a:solidFill>
                <a:latin typeface="Arial" panose="020B0604020202020204" pitchFamily="34" charset="0"/>
                <a:ea typeface="Calibri"/>
                <a:cs typeface="Arial" panose="020B0604020202020204" pitchFamily="34" charset="0"/>
                <a:sym typeface="Calibri"/>
              </a:rPr>
              <a:t>Right upper cut (Punch to opponent player’s chin by right hand)</a:t>
            </a:r>
            <a:endParaRPr sz="1800">
              <a:solidFill>
                <a:schemeClr val="tx1"/>
              </a:solidFill>
              <a:latin typeface="Arial" panose="020B0604020202020204" pitchFamily="34" charset="0"/>
              <a:cs typeface="Arial" panose="020B0604020202020204" pitchFamily="34" charset="0"/>
            </a:endParaRPr>
          </a:p>
          <a:p>
            <a:pPr marL="457189" lvl="0" indent="-306062" algn="l" rtl="0">
              <a:lnSpc>
                <a:spcPct val="150000"/>
              </a:lnSpc>
              <a:spcBef>
                <a:spcPts val="0"/>
              </a:spcBef>
              <a:spcAft>
                <a:spcPts val="0"/>
              </a:spcAft>
              <a:buClr>
                <a:schemeClr val="dk1"/>
              </a:buClr>
              <a:buSzPts val="1220"/>
              <a:buFont typeface="Calibri"/>
              <a:buChar char="➢"/>
            </a:pPr>
            <a:r>
              <a:rPr lang="en-GB" sz="1800">
                <a:solidFill>
                  <a:schemeClr val="tx1"/>
                </a:solidFill>
                <a:latin typeface="Arial" panose="020B0604020202020204" pitchFamily="34" charset="0"/>
                <a:ea typeface="Calibri"/>
                <a:cs typeface="Arial" panose="020B0604020202020204" pitchFamily="34" charset="0"/>
                <a:sym typeface="Calibri"/>
              </a:rPr>
              <a:t>Left hook-Head</a:t>
            </a:r>
            <a:endParaRPr sz="1800">
              <a:solidFill>
                <a:schemeClr val="tx1"/>
              </a:solidFill>
              <a:latin typeface="Arial" panose="020B0604020202020204" pitchFamily="34" charset="0"/>
              <a:cs typeface="Arial" panose="020B0604020202020204" pitchFamily="34" charset="0"/>
            </a:endParaRPr>
          </a:p>
          <a:p>
            <a:pPr marL="457189" lvl="0" indent="-306062" algn="l" rtl="0">
              <a:lnSpc>
                <a:spcPct val="150000"/>
              </a:lnSpc>
              <a:spcBef>
                <a:spcPts val="0"/>
              </a:spcBef>
              <a:spcAft>
                <a:spcPts val="0"/>
              </a:spcAft>
              <a:buClr>
                <a:schemeClr val="dk1"/>
              </a:buClr>
              <a:buSzPts val="1220"/>
              <a:buFont typeface="Calibri"/>
              <a:buChar char="➢"/>
            </a:pPr>
            <a:r>
              <a:rPr lang="en-GB" sz="1800">
                <a:solidFill>
                  <a:schemeClr val="tx1"/>
                </a:solidFill>
                <a:latin typeface="Arial" panose="020B0604020202020204" pitchFamily="34" charset="0"/>
                <a:ea typeface="Calibri"/>
                <a:cs typeface="Arial" panose="020B0604020202020204" pitchFamily="34" charset="0"/>
                <a:sym typeface="Calibri"/>
              </a:rPr>
              <a:t>Cross</a:t>
            </a:r>
            <a:endParaRPr sz="1800">
              <a:solidFill>
                <a:schemeClr val="tx1"/>
              </a:solidFill>
              <a:latin typeface="Arial" panose="020B0604020202020204" pitchFamily="34" charset="0"/>
              <a:cs typeface="Arial" panose="020B0604020202020204" pitchFamily="34" charset="0"/>
            </a:endParaRPr>
          </a:p>
          <a:p>
            <a:pPr marL="457189" lvl="0" indent="-306062" algn="l" rtl="0">
              <a:lnSpc>
                <a:spcPct val="150000"/>
              </a:lnSpc>
              <a:spcBef>
                <a:spcPts val="0"/>
              </a:spcBef>
              <a:spcAft>
                <a:spcPts val="0"/>
              </a:spcAft>
              <a:buClr>
                <a:schemeClr val="dk1"/>
              </a:buClr>
              <a:buSzPts val="1220"/>
              <a:buFont typeface="Calibri"/>
              <a:buChar char="➢"/>
            </a:pPr>
            <a:r>
              <a:rPr lang="en-GB" sz="1800">
                <a:solidFill>
                  <a:schemeClr val="tx1"/>
                </a:solidFill>
                <a:latin typeface="Arial" panose="020B0604020202020204" pitchFamily="34" charset="0"/>
                <a:ea typeface="Calibri"/>
                <a:cs typeface="Arial" panose="020B0604020202020204" pitchFamily="34" charset="0"/>
                <a:sym typeface="Calibri"/>
              </a:rPr>
              <a:t>Block right</a:t>
            </a:r>
            <a:endParaRPr sz="1800">
              <a:solidFill>
                <a:schemeClr val="tx1"/>
              </a:solidFill>
              <a:latin typeface="Arial" panose="020B0604020202020204" pitchFamily="34" charset="0"/>
              <a:cs typeface="Arial" panose="020B0604020202020204" pitchFamily="34" charset="0"/>
            </a:endParaRPr>
          </a:p>
          <a:p>
            <a:pPr marL="457189" lvl="0" indent="-306062" algn="l" rtl="0">
              <a:lnSpc>
                <a:spcPct val="150000"/>
              </a:lnSpc>
              <a:spcBef>
                <a:spcPts val="0"/>
              </a:spcBef>
              <a:spcAft>
                <a:spcPts val="0"/>
              </a:spcAft>
              <a:buClr>
                <a:schemeClr val="dk1"/>
              </a:buClr>
              <a:buSzPts val="1220"/>
              <a:buFont typeface="Calibri"/>
              <a:buChar char="➢"/>
            </a:pPr>
            <a:r>
              <a:rPr lang="en-GB" sz="1800">
                <a:solidFill>
                  <a:schemeClr val="tx1"/>
                </a:solidFill>
                <a:latin typeface="Arial" panose="020B0604020202020204" pitchFamily="34" charset="0"/>
                <a:ea typeface="Calibri"/>
                <a:cs typeface="Arial" panose="020B0604020202020204" pitchFamily="34" charset="0"/>
                <a:sym typeface="Calibri"/>
              </a:rPr>
              <a:t>Slip to left</a:t>
            </a:r>
            <a:endParaRPr sz="1800">
              <a:solidFill>
                <a:schemeClr val="tx1"/>
              </a:solidFill>
              <a:latin typeface="Arial" panose="020B0604020202020204" pitchFamily="34" charset="0"/>
              <a:cs typeface="Arial" panose="020B0604020202020204" pitchFamily="34" charset="0"/>
            </a:endParaRPr>
          </a:p>
          <a:p>
            <a:pPr marL="457189" lvl="0" indent="-306062" algn="l" rtl="0">
              <a:lnSpc>
                <a:spcPct val="150000"/>
              </a:lnSpc>
              <a:spcBef>
                <a:spcPts val="0"/>
              </a:spcBef>
              <a:spcAft>
                <a:spcPts val="0"/>
              </a:spcAft>
              <a:buClr>
                <a:schemeClr val="dk1"/>
              </a:buClr>
              <a:buSzPts val="1220"/>
              <a:buFont typeface="Calibri"/>
              <a:buChar char="➢"/>
            </a:pPr>
            <a:r>
              <a:rPr lang="en-GB" sz="1800">
                <a:solidFill>
                  <a:schemeClr val="tx1"/>
                </a:solidFill>
                <a:latin typeface="Arial" panose="020B0604020202020204" pitchFamily="34" charset="0"/>
                <a:ea typeface="Calibri"/>
                <a:cs typeface="Arial" panose="020B0604020202020204" pitchFamily="34" charset="0"/>
                <a:sym typeface="Calibri"/>
              </a:rPr>
              <a:t>Left hook- Body</a:t>
            </a:r>
            <a:endParaRPr sz="1800">
              <a:solidFill>
                <a:schemeClr val="tx1"/>
              </a:solidFill>
              <a:latin typeface="Arial" panose="020B0604020202020204" pitchFamily="34" charset="0"/>
              <a:cs typeface="Arial" panose="020B0604020202020204" pitchFamily="34" charset="0"/>
            </a:endParaRPr>
          </a:p>
          <a:p>
            <a:pPr marL="457189" lvl="0" indent="-306062" algn="l" rtl="0">
              <a:lnSpc>
                <a:spcPct val="150000"/>
              </a:lnSpc>
              <a:spcBef>
                <a:spcPts val="0"/>
              </a:spcBef>
              <a:spcAft>
                <a:spcPts val="0"/>
              </a:spcAft>
              <a:buClr>
                <a:schemeClr val="dk1"/>
              </a:buClr>
              <a:buSzPts val="1220"/>
              <a:buFont typeface="Calibri"/>
              <a:buChar char="➢"/>
            </a:pPr>
            <a:r>
              <a:rPr lang="en-GB" sz="1800">
                <a:solidFill>
                  <a:schemeClr val="tx1"/>
                </a:solidFill>
                <a:latin typeface="Arial" panose="020B0604020202020204" pitchFamily="34" charset="0"/>
                <a:ea typeface="Calibri"/>
                <a:cs typeface="Arial" panose="020B0604020202020204" pitchFamily="34" charset="0"/>
                <a:sym typeface="Calibri"/>
              </a:rPr>
              <a:t>Left hook- Head</a:t>
            </a:r>
            <a:endParaRPr sz="1800">
              <a:solidFill>
                <a:schemeClr val="tx1"/>
              </a:solidFill>
              <a:latin typeface="Arial" panose="020B0604020202020204" pitchFamily="34" charset="0"/>
              <a:cs typeface="Arial" panose="020B0604020202020204" pitchFamily="34" charset="0"/>
            </a:endParaRPr>
          </a:p>
          <a:p>
            <a:pPr marL="457189" lvl="0" indent="-306062" algn="l" rtl="0">
              <a:lnSpc>
                <a:spcPct val="150000"/>
              </a:lnSpc>
              <a:spcBef>
                <a:spcPts val="0"/>
              </a:spcBef>
              <a:spcAft>
                <a:spcPts val="0"/>
              </a:spcAft>
              <a:buClr>
                <a:schemeClr val="dk1"/>
              </a:buClr>
              <a:buSzPts val="1220"/>
              <a:buFont typeface="Calibri"/>
              <a:buChar char="➢"/>
            </a:pPr>
            <a:r>
              <a:rPr lang="en-GB" sz="1800">
                <a:solidFill>
                  <a:schemeClr val="tx1"/>
                </a:solidFill>
                <a:latin typeface="Arial" panose="020B0604020202020204" pitchFamily="34" charset="0"/>
                <a:ea typeface="Calibri"/>
                <a:cs typeface="Arial" panose="020B0604020202020204" pitchFamily="34" charset="0"/>
                <a:sym typeface="Calibri"/>
              </a:rPr>
              <a:t>Cross</a:t>
            </a:r>
            <a:endParaRPr sz="1800">
              <a:solidFill>
                <a:schemeClr val="tx1"/>
              </a:solidFill>
              <a:latin typeface="Arial" panose="020B0604020202020204" pitchFamily="34" charset="0"/>
              <a:cs typeface="Arial" panose="020B0604020202020204" pitchFamily="34" charset="0"/>
            </a:endParaRPr>
          </a:p>
          <a:p>
            <a:pPr marL="457189" lvl="0" indent="-306062" algn="l" rtl="0">
              <a:lnSpc>
                <a:spcPct val="150000"/>
              </a:lnSpc>
              <a:spcBef>
                <a:spcPts val="0"/>
              </a:spcBef>
              <a:spcAft>
                <a:spcPts val="0"/>
              </a:spcAft>
              <a:buClr>
                <a:schemeClr val="dk1"/>
              </a:buClr>
              <a:buSzPts val="1220"/>
              <a:buFont typeface="Calibri"/>
              <a:buChar char="➢"/>
            </a:pPr>
            <a:r>
              <a:rPr lang="en-GB" sz="1800">
                <a:solidFill>
                  <a:schemeClr val="tx1"/>
                </a:solidFill>
                <a:latin typeface="Arial" panose="020B0604020202020204" pitchFamily="34" charset="0"/>
                <a:ea typeface="Calibri"/>
                <a:cs typeface="Arial" panose="020B0604020202020204" pitchFamily="34" charset="0"/>
                <a:sym typeface="Calibri"/>
              </a:rPr>
              <a:t>Slip to right</a:t>
            </a:r>
            <a:endParaRPr sz="180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76B0B191-F014-F132-B2E5-A256D60B0FC0}"/>
              </a:ext>
            </a:extLst>
          </p:cNvPr>
          <p:cNvPicPr>
            <a:picLocks noChangeAspect="1"/>
          </p:cNvPicPr>
          <p:nvPr/>
        </p:nvPicPr>
        <p:blipFill>
          <a:blip r:embed="rId3"/>
          <a:stretch>
            <a:fillRect/>
          </a:stretch>
        </p:blipFill>
        <p:spPr>
          <a:xfrm>
            <a:off x="0" y="1"/>
            <a:ext cx="9144000" cy="6858000"/>
          </a:xfrm>
          <a:prstGeom prst="rect">
            <a:avLst/>
          </a:prstGeom>
        </p:spPr>
      </p:pic>
      <p:sp>
        <p:nvSpPr>
          <p:cNvPr id="320" name="Google Shape;320;p42"/>
          <p:cNvSpPr txBox="1">
            <a:spLocks noGrp="1"/>
          </p:cNvSpPr>
          <p:nvPr>
            <p:ph type="title"/>
          </p:nvPr>
        </p:nvSpPr>
        <p:spPr>
          <a:xfrm>
            <a:off x="311700" y="400664"/>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sz="2400" b="1">
                <a:effectLst>
                  <a:outerShdw blurRad="38100" dist="38100" dir="2700000" algn="tl">
                    <a:srgbClr val="000000">
                      <a:alpha val="43137"/>
                    </a:srgbClr>
                  </a:outerShdw>
                </a:effectLst>
              </a:rPr>
              <a:t>Resource Required </a:t>
            </a:r>
            <a:endParaRPr sz="2400" b="1">
              <a:effectLst>
                <a:outerShdw blurRad="38100" dist="38100" dir="2700000" algn="tl">
                  <a:srgbClr val="000000">
                    <a:alpha val="43137"/>
                  </a:srgbClr>
                </a:outerShdw>
              </a:effectLst>
            </a:endParaRPr>
          </a:p>
        </p:txBody>
      </p:sp>
      <p:sp>
        <p:nvSpPr>
          <p:cNvPr id="321" name="Google Shape;321;p42"/>
          <p:cNvSpPr txBox="1">
            <a:spLocks noGrp="1"/>
          </p:cNvSpPr>
          <p:nvPr>
            <p:ph type="body" idx="1"/>
          </p:nvPr>
        </p:nvSpPr>
        <p:spPr>
          <a:xfrm>
            <a:off x="260900" y="985194"/>
            <a:ext cx="8520600" cy="489944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60000"/>
              </a:lnSpc>
              <a:spcBef>
                <a:spcPts val="600"/>
              </a:spcBef>
              <a:spcAft>
                <a:spcPts val="0"/>
              </a:spcAft>
              <a:buClr>
                <a:schemeClr val="dk1"/>
              </a:buClr>
              <a:buSzPct val="42307"/>
              <a:buFont typeface="Arial"/>
              <a:buNone/>
            </a:pPr>
            <a:r>
              <a:rPr lang="en-GB" sz="1900" b="1">
                <a:solidFill>
                  <a:schemeClr val="dk1"/>
                </a:solidFill>
                <a:latin typeface="Arial" panose="020B0604020202020204" pitchFamily="34" charset="0"/>
                <a:ea typeface="Calibri"/>
                <a:cs typeface="Arial" panose="020B0604020202020204" pitchFamily="34" charset="0"/>
                <a:sym typeface="Calibri"/>
              </a:rPr>
              <a:t>Software: </a:t>
            </a:r>
            <a:r>
              <a:rPr lang="en-GB" sz="1900">
                <a:solidFill>
                  <a:schemeClr val="dk1"/>
                </a:solidFill>
                <a:latin typeface="Arial" panose="020B0604020202020204" pitchFamily="34" charset="0"/>
                <a:ea typeface="Calibri"/>
                <a:cs typeface="Arial" panose="020B0604020202020204" pitchFamily="34" charset="0"/>
                <a:sym typeface="Calibri"/>
              </a:rPr>
              <a:t>Atmel Studio, Blender, Proteus, </a:t>
            </a:r>
          </a:p>
          <a:p>
            <a:pPr marL="0" lvl="0" indent="0" algn="l" rtl="0">
              <a:lnSpc>
                <a:spcPct val="160000"/>
              </a:lnSpc>
              <a:spcBef>
                <a:spcPts val="600"/>
              </a:spcBef>
              <a:spcAft>
                <a:spcPts val="0"/>
              </a:spcAft>
              <a:buClr>
                <a:schemeClr val="dk1"/>
              </a:buClr>
              <a:buSzPct val="42307"/>
              <a:buFont typeface="Arial"/>
              <a:buNone/>
            </a:pPr>
            <a:r>
              <a:rPr lang="en-GB" sz="1900" b="1">
                <a:solidFill>
                  <a:schemeClr val="dk1"/>
                </a:solidFill>
                <a:latin typeface="Arial" panose="020B0604020202020204" pitchFamily="34" charset="0"/>
                <a:ea typeface="Calibri"/>
                <a:cs typeface="Arial" panose="020B0604020202020204" pitchFamily="34" charset="0"/>
                <a:sym typeface="Calibri"/>
              </a:rPr>
              <a:t>Hardware:</a:t>
            </a:r>
            <a:endParaRPr sz="1900" b="1">
              <a:solidFill>
                <a:schemeClr val="dk1"/>
              </a:solidFill>
              <a:latin typeface="Arial" panose="020B0604020202020204" pitchFamily="34" charset="0"/>
              <a:ea typeface="Calibri"/>
              <a:cs typeface="Arial" panose="020B0604020202020204" pitchFamily="34" charset="0"/>
              <a:sym typeface="Calibri"/>
            </a:endParaRPr>
          </a:p>
          <a:p>
            <a:pPr marL="457189" lvl="0" indent="-330827" algn="l" rtl="0">
              <a:lnSpc>
                <a:spcPct val="160000"/>
              </a:lnSpc>
              <a:spcBef>
                <a:spcPts val="500"/>
              </a:spcBef>
              <a:spcAft>
                <a:spcPts val="0"/>
              </a:spcAft>
              <a:buClr>
                <a:schemeClr val="dk1"/>
              </a:buClr>
              <a:buSzPct val="100000"/>
              <a:buChar char="●"/>
            </a:pPr>
            <a:r>
              <a:rPr lang="en-GB" sz="1900">
                <a:solidFill>
                  <a:schemeClr val="dk1"/>
                </a:solidFill>
                <a:latin typeface="Arial" panose="020B0604020202020204" pitchFamily="34" charset="0"/>
                <a:ea typeface="Calibri"/>
                <a:cs typeface="Arial" panose="020B0604020202020204" pitchFamily="34" charset="0"/>
                <a:sym typeface="Calibri"/>
              </a:rPr>
              <a:t>Sensors: Motion sensor, Piezo Sensor, Ultrasonic </a:t>
            </a:r>
            <a:r>
              <a:rPr lang="en-GB" sz="1900" err="1">
                <a:solidFill>
                  <a:schemeClr val="dk1"/>
                </a:solidFill>
                <a:latin typeface="Arial" panose="020B0604020202020204" pitchFamily="34" charset="0"/>
                <a:ea typeface="Calibri"/>
                <a:cs typeface="Arial" panose="020B0604020202020204" pitchFamily="34" charset="0"/>
                <a:sym typeface="Calibri"/>
              </a:rPr>
              <a:t>Sensor,Heartbeat</a:t>
            </a:r>
            <a:r>
              <a:rPr lang="en-GB" sz="1900">
                <a:solidFill>
                  <a:schemeClr val="dk1"/>
                </a:solidFill>
                <a:latin typeface="Arial" panose="020B0604020202020204" pitchFamily="34" charset="0"/>
                <a:ea typeface="Calibri"/>
                <a:cs typeface="Arial" panose="020B0604020202020204" pitchFamily="34" charset="0"/>
                <a:sym typeface="Calibri"/>
              </a:rPr>
              <a:t> Sensor</a:t>
            </a:r>
            <a:endParaRPr sz="1900">
              <a:solidFill>
                <a:schemeClr val="dk1"/>
              </a:solidFill>
              <a:latin typeface="Arial" panose="020B0604020202020204" pitchFamily="34" charset="0"/>
              <a:ea typeface="Calibri"/>
              <a:cs typeface="Arial" panose="020B0604020202020204" pitchFamily="34" charset="0"/>
              <a:sym typeface="Calibri"/>
            </a:endParaRPr>
          </a:p>
          <a:p>
            <a:pPr marL="457189" lvl="0" indent="-330827" algn="l" rtl="0">
              <a:lnSpc>
                <a:spcPct val="160000"/>
              </a:lnSpc>
              <a:spcBef>
                <a:spcPts val="0"/>
              </a:spcBef>
              <a:spcAft>
                <a:spcPts val="0"/>
              </a:spcAft>
              <a:buClr>
                <a:schemeClr val="dk1"/>
              </a:buClr>
              <a:buSzPct val="100000"/>
              <a:buChar char="●"/>
            </a:pPr>
            <a:r>
              <a:rPr lang="en-GB" sz="1900">
                <a:solidFill>
                  <a:schemeClr val="dk1"/>
                </a:solidFill>
                <a:latin typeface="Arial" panose="020B0604020202020204" pitchFamily="34" charset="0"/>
                <a:ea typeface="Calibri"/>
                <a:cs typeface="Arial" panose="020B0604020202020204" pitchFamily="34" charset="0"/>
                <a:sym typeface="Calibri"/>
              </a:rPr>
              <a:t>Microcontroller: Atmega32</a:t>
            </a:r>
            <a:endParaRPr sz="1900">
              <a:solidFill>
                <a:schemeClr val="dk1"/>
              </a:solidFill>
              <a:latin typeface="Arial" panose="020B0604020202020204" pitchFamily="34" charset="0"/>
              <a:ea typeface="Calibri"/>
              <a:cs typeface="Arial" panose="020B0604020202020204" pitchFamily="34" charset="0"/>
              <a:sym typeface="Calibri"/>
            </a:endParaRPr>
          </a:p>
          <a:p>
            <a:pPr marL="457189" lvl="0" indent="-330827" algn="l" rtl="0">
              <a:lnSpc>
                <a:spcPct val="160000"/>
              </a:lnSpc>
              <a:spcBef>
                <a:spcPts val="0"/>
              </a:spcBef>
              <a:spcAft>
                <a:spcPts val="0"/>
              </a:spcAft>
              <a:buClr>
                <a:schemeClr val="dk1"/>
              </a:buClr>
              <a:buSzPct val="100000"/>
              <a:buChar char="●"/>
            </a:pPr>
            <a:r>
              <a:rPr lang="en-GB" sz="1900">
                <a:solidFill>
                  <a:schemeClr val="dk1"/>
                </a:solidFill>
                <a:latin typeface="Arial" panose="020B0604020202020204" pitchFamily="34" charset="0"/>
                <a:ea typeface="Calibri"/>
                <a:cs typeface="Arial" panose="020B0604020202020204" pitchFamily="34" charset="0"/>
                <a:sym typeface="Calibri"/>
              </a:rPr>
              <a:t>Bluetooth Module         </a:t>
            </a:r>
            <a:endParaRPr sz="1900">
              <a:solidFill>
                <a:schemeClr val="dk1"/>
              </a:solidFill>
              <a:latin typeface="Arial" panose="020B0604020202020204" pitchFamily="34" charset="0"/>
              <a:ea typeface="Calibri"/>
              <a:cs typeface="Arial" panose="020B0604020202020204" pitchFamily="34" charset="0"/>
              <a:sym typeface="Calibri"/>
            </a:endParaRPr>
          </a:p>
          <a:p>
            <a:pPr marL="457189" lvl="0" indent="-330827" algn="l" rtl="0">
              <a:lnSpc>
                <a:spcPct val="160000"/>
              </a:lnSpc>
              <a:spcBef>
                <a:spcPts val="0"/>
              </a:spcBef>
              <a:spcAft>
                <a:spcPts val="0"/>
              </a:spcAft>
              <a:buClr>
                <a:schemeClr val="dk1"/>
              </a:buClr>
              <a:buSzPct val="100000"/>
              <a:buChar char="●"/>
            </a:pPr>
            <a:r>
              <a:rPr lang="en-GB" sz="1900">
                <a:solidFill>
                  <a:schemeClr val="dk1"/>
                </a:solidFill>
                <a:latin typeface="Arial" panose="020B0604020202020204" pitchFamily="34" charset="0"/>
                <a:ea typeface="Calibri"/>
                <a:cs typeface="Arial" panose="020B0604020202020204" pitchFamily="34" charset="0"/>
                <a:sym typeface="Calibri"/>
              </a:rPr>
              <a:t>Motors: Stepper Motors, Servo Motors, Dc Motors           	</a:t>
            </a:r>
            <a:endParaRPr sz="1900">
              <a:solidFill>
                <a:schemeClr val="dk1"/>
              </a:solidFill>
              <a:latin typeface="Arial" panose="020B0604020202020204" pitchFamily="34" charset="0"/>
              <a:ea typeface="Calibri"/>
              <a:cs typeface="Arial" panose="020B0604020202020204" pitchFamily="34" charset="0"/>
              <a:sym typeface="Calibri"/>
            </a:endParaRPr>
          </a:p>
          <a:p>
            <a:pPr marL="457189" lvl="0" indent="-330827" algn="l" rtl="0">
              <a:lnSpc>
                <a:spcPct val="160000"/>
              </a:lnSpc>
              <a:spcBef>
                <a:spcPts val="0"/>
              </a:spcBef>
              <a:spcAft>
                <a:spcPts val="0"/>
              </a:spcAft>
              <a:buClr>
                <a:schemeClr val="dk1"/>
              </a:buClr>
              <a:buSzPct val="100000"/>
              <a:buChar char="●"/>
            </a:pPr>
            <a:r>
              <a:rPr lang="en-GB" sz="1900">
                <a:solidFill>
                  <a:schemeClr val="dk1"/>
                </a:solidFill>
                <a:latin typeface="Arial" panose="020B0604020202020204" pitchFamily="34" charset="0"/>
                <a:ea typeface="Calibri"/>
                <a:cs typeface="Arial" panose="020B0604020202020204" pitchFamily="34" charset="0"/>
                <a:sym typeface="Calibri"/>
              </a:rPr>
              <a:t>LCD display</a:t>
            </a:r>
            <a:endParaRPr sz="1900">
              <a:solidFill>
                <a:schemeClr val="dk1"/>
              </a:solidFill>
              <a:latin typeface="Arial" panose="020B0604020202020204" pitchFamily="34" charset="0"/>
              <a:ea typeface="Calibri"/>
              <a:cs typeface="Arial" panose="020B0604020202020204" pitchFamily="34" charset="0"/>
              <a:sym typeface="Calibri"/>
            </a:endParaRPr>
          </a:p>
          <a:p>
            <a:pPr marL="457189" lvl="0" indent="-330827" algn="l" rtl="0">
              <a:lnSpc>
                <a:spcPct val="160000"/>
              </a:lnSpc>
              <a:spcBef>
                <a:spcPts val="0"/>
              </a:spcBef>
              <a:spcAft>
                <a:spcPts val="0"/>
              </a:spcAft>
              <a:buClr>
                <a:schemeClr val="dk1"/>
              </a:buClr>
              <a:buSzPct val="100000"/>
              <a:buChar char="●"/>
            </a:pPr>
            <a:r>
              <a:rPr lang="en-GB" sz="1900">
                <a:solidFill>
                  <a:schemeClr val="dk1"/>
                </a:solidFill>
                <a:latin typeface="Arial" panose="020B0604020202020204" pitchFamily="34" charset="0"/>
                <a:ea typeface="Calibri"/>
                <a:cs typeface="Arial" panose="020B0604020202020204" pitchFamily="34" charset="0"/>
                <a:sym typeface="Calibri"/>
              </a:rPr>
              <a:t>Keypad</a:t>
            </a:r>
            <a:endParaRPr sz="1900">
              <a:solidFill>
                <a:schemeClr val="dk1"/>
              </a:solidFill>
              <a:latin typeface="Arial" panose="020B0604020202020204" pitchFamily="34" charset="0"/>
              <a:ea typeface="Calibri"/>
              <a:cs typeface="Arial" panose="020B0604020202020204" pitchFamily="34" charset="0"/>
              <a:sym typeface="Calibri"/>
            </a:endParaRPr>
          </a:p>
          <a:p>
            <a:pPr marL="457189" lvl="0" indent="-330827" algn="l" rtl="0">
              <a:lnSpc>
                <a:spcPct val="160000"/>
              </a:lnSpc>
              <a:spcBef>
                <a:spcPts val="0"/>
              </a:spcBef>
              <a:spcAft>
                <a:spcPts val="0"/>
              </a:spcAft>
              <a:buClr>
                <a:schemeClr val="dk1"/>
              </a:buClr>
              <a:buSzPct val="100000"/>
              <a:buChar char="●"/>
            </a:pPr>
            <a:r>
              <a:rPr lang="en-GB" sz="1900">
                <a:solidFill>
                  <a:schemeClr val="dk1"/>
                </a:solidFill>
                <a:latin typeface="Arial" panose="020B0604020202020204" pitchFamily="34" charset="0"/>
                <a:ea typeface="Calibri"/>
                <a:cs typeface="Arial" panose="020B0604020202020204" pitchFamily="34" charset="0"/>
                <a:sym typeface="Calibri"/>
              </a:rPr>
              <a:t>LED lights</a:t>
            </a:r>
            <a:endParaRPr sz="1900">
              <a:solidFill>
                <a:schemeClr val="dk1"/>
              </a:solidFill>
              <a:latin typeface="Arial" panose="020B0604020202020204" pitchFamily="34" charset="0"/>
              <a:ea typeface="Calibri"/>
              <a:cs typeface="Arial" panose="020B0604020202020204" pitchFamily="34" charset="0"/>
              <a:sym typeface="Calibri"/>
            </a:endParaRPr>
          </a:p>
          <a:p>
            <a:pPr marL="457189" lvl="0" indent="-330827" algn="l" rtl="0">
              <a:lnSpc>
                <a:spcPct val="160000"/>
              </a:lnSpc>
              <a:spcBef>
                <a:spcPts val="0"/>
              </a:spcBef>
              <a:spcAft>
                <a:spcPts val="0"/>
              </a:spcAft>
              <a:buClr>
                <a:schemeClr val="dk1"/>
              </a:buClr>
              <a:buSzPct val="100000"/>
              <a:buChar char="●"/>
            </a:pPr>
            <a:r>
              <a:rPr lang="en-GB" sz="1900">
                <a:solidFill>
                  <a:schemeClr val="dk1"/>
                </a:solidFill>
                <a:latin typeface="Arial" panose="020B0604020202020204" pitchFamily="34" charset="0"/>
                <a:ea typeface="Calibri"/>
                <a:cs typeface="Arial" panose="020B0604020202020204" pitchFamily="34" charset="0"/>
                <a:sym typeface="Calibri"/>
              </a:rPr>
              <a:t>Power supply unit</a:t>
            </a:r>
            <a:endParaRPr sz="1900">
              <a:solidFill>
                <a:schemeClr val="dk1"/>
              </a:solidFill>
              <a:latin typeface="Arial" panose="020B0604020202020204" pitchFamily="34" charset="0"/>
              <a:ea typeface="Calibri"/>
              <a:cs typeface="Arial" panose="020B0604020202020204" pitchFamily="34" charset="0"/>
              <a:sym typeface="Calibri"/>
            </a:endParaRPr>
          </a:p>
          <a:p>
            <a:pPr marL="457189" lvl="0" indent="-330827" algn="l" rtl="0">
              <a:lnSpc>
                <a:spcPct val="160000"/>
              </a:lnSpc>
              <a:spcBef>
                <a:spcPts val="0"/>
              </a:spcBef>
              <a:spcAft>
                <a:spcPts val="0"/>
              </a:spcAft>
              <a:buClr>
                <a:schemeClr val="dk1"/>
              </a:buClr>
              <a:buSzPct val="100000"/>
              <a:buChar char="●"/>
            </a:pPr>
            <a:r>
              <a:rPr lang="en-GB" sz="1900">
                <a:solidFill>
                  <a:schemeClr val="dk1"/>
                </a:solidFill>
                <a:latin typeface="Arial" panose="020B0604020202020204" pitchFamily="34" charset="0"/>
                <a:ea typeface="Calibri"/>
                <a:cs typeface="Arial" panose="020B0604020202020204" pitchFamily="34" charset="0"/>
                <a:sym typeface="Calibri"/>
              </a:rPr>
              <a:t>Rubber tyre wheels</a:t>
            </a:r>
            <a:endParaRPr sz="1900">
              <a:solidFill>
                <a:schemeClr val="dk1"/>
              </a:solidFill>
              <a:latin typeface="Arial" panose="020B0604020202020204" pitchFamily="34" charset="0"/>
              <a:ea typeface="Calibri"/>
              <a:cs typeface="Arial" panose="020B0604020202020204" pitchFamily="34" charset="0"/>
              <a:sym typeface="Calibri"/>
            </a:endParaRPr>
          </a:p>
          <a:p>
            <a:pPr marL="457189" lvl="0" indent="0" algn="l" rtl="0">
              <a:lnSpc>
                <a:spcPct val="115000"/>
              </a:lnSpc>
              <a:spcBef>
                <a:spcPts val="0"/>
              </a:spcBef>
              <a:spcAft>
                <a:spcPts val="1200"/>
              </a:spcAft>
              <a:buSzPct val="117647"/>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7FB5600F-F75C-6AF3-90A1-ECB5E18EC9DF}"/>
              </a:ext>
            </a:extLst>
          </p:cNvPr>
          <p:cNvPicPr>
            <a:picLocks noChangeAspect="1"/>
          </p:cNvPicPr>
          <p:nvPr/>
        </p:nvPicPr>
        <p:blipFill>
          <a:blip r:embed="rId3"/>
          <a:stretch>
            <a:fillRect/>
          </a:stretch>
        </p:blipFill>
        <p:spPr>
          <a:xfrm>
            <a:off x="0" y="1"/>
            <a:ext cx="9144000" cy="6858000"/>
          </a:xfrm>
          <a:prstGeom prst="rect">
            <a:avLst/>
          </a:prstGeom>
        </p:spPr>
      </p:pic>
      <p:sp>
        <p:nvSpPr>
          <p:cNvPr id="327" name="Google Shape;327;p43"/>
          <p:cNvSpPr txBox="1"/>
          <p:nvPr/>
        </p:nvSpPr>
        <p:spPr>
          <a:xfrm>
            <a:off x="782320" y="257813"/>
            <a:ext cx="4849500" cy="615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100"/>
              <a:buFont typeface="Arial"/>
              <a:buNone/>
            </a:pPr>
            <a:r>
              <a:rPr lang="en-GB" sz="28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rPr>
              <a:t>Cost Estimation</a:t>
            </a:r>
            <a:endParaRPr sz="1400" b="1" i="0" u="none" strike="noStrike" cap="none">
              <a:solidFill>
                <a:srgbClr val="000000"/>
              </a:solidFill>
              <a:effectLst>
                <a:outerShdw blurRad="38100" dist="38100" dir="2700000" algn="tl">
                  <a:srgbClr val="000000">
                    <a:alpha val="43137"/>
                  </a:srgbClr>
                </a:outerShdw>
              </a:effectLst>
              <a:latin typeface="Arial"/>
              <a:ea typeface="Arial"/>
              <a:cs typeface="Arial"/>
              <a:sym typeface="Arial"/>
            </a:endParaRPr>
          </a:p>
        </p:txBody>
      </p:sp>
      <p:graphicFrame>
        <p:nvGraphicFramePr>
          <p:cNvPr id="2" name="Table 1">
            <a:extLst>
              <a:ext uri="{FF2B5EF4-FFF2-40B4-BE49-F238E27FC236}">
                <a16:creationId xmlns:a16="http://schemas.microsoft.com/office/drawing/2014/main" id="{858A870B-BD8D-1EF3-E1DD-62CBA345F3D2}"/>
              </a:ext>
            </a:extLst>
          </p:cNvPr>
          <p:cNvGraphicFramePr>
            <a:graphicFrameLocks noGrp="1"/>
          </p:cNvGraphicFramePr>
          <p:nvPr>
            <p:extLst>
              <p:ext uri="{D42A27DB-BD31-4B8C-83A1-F6EECF244321}">
                <p14:modId xmlns:p14="http://schemas.microsoft.com/office/powerpoint/2010/main" val="3426370144"/>
              </p:ext>
            </p:extLst>
          </p:nvPr>
        </p:nvGraphicFramePr>
        <p:xfrm>
          <a:off x="782320" y="1142336"/>
          <a:ext cx="7233919" cy="5029299"/>
        </p:xfrm>
        <a:graphic>
          <a:graphicData uri="http://schemas.openxmlformats.org/drawingml/2006/table">
            <a:tbl>
              <a:tblPr firstRow="1" firstCol="1" bandRow="1">
                <a:tableStyleId>{4161ECF6-D5DE-44E8-B351-65DACB7DEF13}</a:tableStyleId>
              </a:tblPr>
              <a:tblGrid>
                <a:gridCol w="2600960">
                  <a:extLst>
                    <a:ext uri="{9D8B030D-6E8A-4147-A177-3AD203B41FA5}">
                      <a16:colId xmlns:a16="http://schemas.microsoft.com/office/drawing/2014/main" val="1513749185"/>
                    </a:ext>
                  </a:extLst>
                </a:gridCol>
                <a:gridCol w="1513840">
                  <a:extLst>
                    <a:ext uri="{9D8B030D-6E8A-4147-A177-3AD203B41FA5}">
                      <a16:colId xmlns:a16="http://schemas.microsoft.com/office/drawing/2014/main" val="1032568063"/>
                    </a:ext>
                  </a:extLst>
                </a:gridCol>
                <a:gridCol w="1513840">
                  <a:extLst>
                    <a:ext uri="{9D8B030D-6E8A-4147-A177-3AD203B41FA5}">
                      <a16:colId xmlns:a16="http://schemas.microsoft.com/office/drawing/2014/main" val="3059044096"/>
                    </a:ext>
                  </a:extLst>
                </a:gridCol>
                <a:gridCol w="1605279">
                  <a:extLst>
                    <a:ext uri="{9D8B030D-6E8A-4147-A177-3AD203B41FA5}">
                      <a16:colId xmlns:a16="http://schemas.microsoft.com/office/drawing/2014/main" val="1179265566"/>
                    </a:ext>
                  </a:extLst>
                </a:gridCol>
              </a:tblGrid>
              <a:tr h="0">
                <a:tc>
                  <a:txBody>
                    <a:bodyPr/>
                    <a:lstStyle/>
                    <a:p>
                      <a:pPr marL="1270" marR="0" indent="0" algn="l">
                        <a:lnSpc>
                          <a:spcPct val="107000"/>
                        </a:lnSpc>
                        <a:spcBef>
                          <a:spcPts val="0"/>
                        </a:spcBef>
                        <a:spcAft>
                          <a:spcPts val="0"/>
                        </a:spcAft>
                      </a:pPr>
                      <a:r>
                        <a:rPr lang="en-US" sz="1200" b="1">
                          <a:effectLst/>
                        </a:rPr>
                        <a:t>Name </a:t>
                      </a:r>
                      <a:endParaRPr lang="en-US" sz="1200" b="1">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1270" marR="0" indent="0" algn="ctr">
                        <a:lnSpc>
                          <a:spcPct val="107000"/>
                        </a:lnSpc>
                        <a:spcBef>
                          <a:spcPts val="0"/>
                        </a:spcBef>
                        <a:spcAft>
                          <a:spcPts val="0"/>
                        </a:spcAft>
                      </a:pPr>
                      <a:r>
                        <a:rPr lang="en-US" sz="1200" b="1">
                          <a:effectLst/>
                        </a:rPr>
                        <a:t>Unit Price (Rs) </a:t>
                      </a:r>
                      <a:endParaRPr lang="en-US" sz="1200" b="1">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0" indent="0" algn="ctr">
                        <a:lnSpc>
                          <a:spcPct val="107000"/>
                        </a:lnSpc>
                        <a:spcBef>
                          <a:spcPts val="0"/>
                        </a:spcBef>
                        <a:spcAft>
                          <a:spcPts val="0"/>
                        </a:spcAft>
                      </a:pPr>
                      <a:r>
                        <a:rPr lang="en-US" sz="1200" b="1">
                          <a:effectLst/>
                        </a:rPr>
                        <a:t>Quantity </a:t>
                      </a:r>
                      <a:endParaRPr lang="en-US" sz="1200" b="1">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6830" indent="0" algn="ctr">
                        <a:lnSpc>
                          <a:spcPct val="107000"/>
                        </a:lnSpc>
                        <a:spcBef>
                          <a:spcPts val="0"/>
                        </a:spcBef>
                        <a:spcAft>
                          <a:spcPts val="0"/>
                        </a:spcAft>
                      </a:pPr>
                      <a:r>
                        <a:rPr lang="en-US" sz="1200" b="1">
                          <a:effectLst/>
                        </a:rPr>
                        <a:t>Amount </a:t>
                      </a:r>
                      <a:endParaRPr lang="en-US" sz="1200" b="1">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3972542543"/>
                  </a:ext>
                </a:extLst>
              </a:tr>
              <a:tr h="241905">
                <a:tc>
                  <a:txBody>
                    <a:bodyPr/>
                    <a:lstStyle/>
                    <a:p>
                      <a:pPr marL="1270" marR="0" indent="0" algn="l">
                        <a:lnSpc>
                          <a:spcPct val="107000"/>
                        </a:lnSpc>
                        <a:spcBef>
                          <a:spcPts val="0"/>
                        </a:spcBef>
                        <a:spcAft>
                          <a:spcPts val="0"/>
                        </a:spcAft>
                      </a:pPr>
                      <a:r>
                        <a:rPr lang="en-US" sz="1200">
                          <a:effectLst/>
                        </a:rPr>
                        <a:t>At mega 32 microcontroller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660.00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3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effectLst/>
                        </a:rPr>
                        <a:t>1980.00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276969544"/>
                  </a:ext>
                </a:extLst>
              </a:tr>
              <a:tr h="241905">
                <a:tc>
                  <a:txBody>
                    <a:bodyPr/>
                    <a:lstStyle/>
                    <a:p>
                      <a:pPr marL="1270" marR="0" indent="0" algn="l">
                        <a:lnSpc>
                          <a:spcPct val="107000"/>
                        </a:lnSpc>
                        <a:spcBef>
                          <a:spcPts val="0"/>
                        </a:spcBef>
                        <a:spcAft>
                          <a:spcPts val="0"/>
                        </a:spcAft>
                      </a:pPr>
                      <a:r>
                        <a:rPr lang="en-US" sz="1200">
                          <a:effectLst/>
                        </a:rPr>
                        <a:t>Servo Motor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600.00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5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effectLst/>
                        </a:rPr>
                        <a:t>3000.00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903540385"/>
                  </a:ext>
                </a:extLst>
              </a:tr>
              <a:tr h="241905">
                <a:tc>
                  <a:txBody>
                    <a:bodyPr/>
                    <a:lstStyle/>
                    <a:p>
                      <a:pPr marL="1270" marR="0" indent="0" algn="l">
                        <a:lnSpc>
                          <a:spcPct val="107000"/>
                        </a:lnSpc>
                        <a:spcBef>
                          <a:spcPts val="0"/>
                        </a:spcBef>
                        <a:spcAft>
                          <a:spcPts val="0"/>
                        </a:spcAft>
                      </a:pPr>
                      <a:r>
                        <a:rPr lang="en-US" sz="1200">
                          <a:effectLst/>
                        </a:rPr>
                        <a:t>Motion Sensor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250.00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2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500.00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3585463875"/>
                  </a:ext>
                </a:extLst>
              </a:tr>
              <a:tr h="241905">
                <a:tc>
                  <a:txBody>
                    <a:bodyPr/>
                    <a:lstStyle/>
                    <a:p>
                      <a:pPr marL="1270" marR="0" indent="0" algn="l">
                        <a:lnSpc>
                          <a:spcPct val="107000"/>
                        </a:lnSpc>
                        <a:spcBef>
                          <a:spcPts val="0"/>
                        </a:spcBef>
                        <a:spcAft>
                          <a:spcPts val="0"/>
                        </a:spcAft>
                      </a:pPr>
                      <a:r>
                        <a:rPr lang="en-US" sz="1200">
                          <a:effectLst/>
                        </a:rPr>
                        <a:t>Piezo Sensor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25.00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6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150.00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4050406166"/>
                  </a:ext>
                </a:extLst>
              </a:tr>
              <a:tr h="241905">
                <a:tc>
                  <a:txBody>
                    <a:bodyPr/>
                    <a:lstStyle/>
                    <a:p>
                      <a:pPr marL="1270" marR="0" indent="0" algn="l">
                        <a:lnSpc>
                          <a:spcPct val="107000"/>
                        </a:lnSpc>
                        <a:spcBef>
                          <a:spcPts val="0"/>
                        </a:spcBef>
                        <a:spcAft>
                          <a:spcPts val="0"/>
                        </a:spcAft>
                      </a:pPr>
                      <a:r>
                        <a:rPr lang="en-US" sz="1200">
                          <a:effectLst/>
                        </a:rPr>
                        <a:t>LED light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30.00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5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150.00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2107285619"/>
                  </a:ext>
                </a:extLst>
              </a:tr>
              <a:tr h="241905">
                <a:tc>
                  <a:txBody>
                    <a:bodyPr/>
                    <a:lstStyle/>
                    <a:p>
                      <a:pPr marL="1270" marR="0" indent="0" algn="l">
                        <a:lnSpc>
                          <a:spcPct val="107000"/>
                        </a:lnSpc>
                        <a:spcBef>
                          <a:spcPts val="0"/>
                        </a:spcBef>
                        <a:spcAft>
                          <a:spcPts val="0"/>
                        </a:spcAft>
                      </a:pPr>
                      <a:r>
                        <a:rPr lang="en-US" sz="1200">
                          <a:effectLst/>
                        </a:rPr>
                        <a:t>Keypad &amp; key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200.00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1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200.00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434466524"/>
                  </a:ext>
                </a:extLst>
              </a:tr>
              <a:tr h="241905">
                <a:tc>
                  <a:txBody>
                    <a:bodyPr/>
                    <a:lstStyle/>
                    <a:p>
                      <a:pPr marL="1270" marR="0" indent="0" algn="l">
                        <a:lnSpc>
                          <a:spcPct val="107000"/>
                        </a:lnSpc>
                        <a:spcBef>
                          <a:spcPts val="0"/>
                        </a:spcBef>
                        <a:spcAft>
                          <a:spcPts val="0"/>
                        </a:spcAft>
                      </a:pPr>
                      <a:r>
                        <a:rPr lang="en-US" sz="1200">
                          <a:effectLst/>
                        </a:rPr>
                        <a:t>Ultrasonic Sensor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370.00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2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740.00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114406921"/>
                  </a:ext>
                </a:extLst>
              </a:tr>
              <a:tr h="241905">
                <a:tc>
                  <a:txBody>
                    <a:bodyPr/>
                    <a:lstStyle/>
                    <a:p>
                      <a:pPr marL="1270" marR="0" indent="0" algn="l">
                        <a:lnSpc>
                          <a:spcPct val="107000"/>
                        </a:lnSpc>
                        <a:spcBef>
                          <a:spcPts val="0"/>
                        </a:spcBef>
                        <a:spcAft>
                          <a:spcPts val="0"/>
                        </a:spcAft>
                      </a:pPr>
                      <a:r>
                        <a:rPr lang="en-US" sz="1200">
                          <a:effectLst/>
                        </a:rPr>
                        <a:t>Heartbeat Sensor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650.00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1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650.00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3161148678"/>
                  </a:ext>
                </a:extLst>
              </a:tr>
              <a:tr h="241905">
                <a:tc>
                  <a:txBody>
                    <a:bodyPr/>
                    <a:lstStyle/>
                    <a:p>
                      <a:pPr marL="1270" marR="0" indent="0" algn="l">
                        <a:lnSpc>
                          <a:spcPct val="107000"/>
                        </a:lnSpc>
                        <a:spcBef>
                          <a:spcPts val="0"/>
                        </a:spcBef>
                        <a:spcAft>
                          <a:spcPts val="0"/>
                        </a:spcAft>
                      </a:pPr>
                      <a:r>
                        <a:rPr lang="en-US" sz="1200">
                          <a:effectLst/>
                        </a:rPr>
                        <a:t>Stepper Motor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1800.00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1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effectLst/>
                        </a:rPr>
                        <a:t>1800.00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2689232679"/>
                  </a:ext>
                </a:extLst>
              </a:tr>
              <a:tr h="241905">
                <a:tc>
                  <a:txBody>
                    <a:bodyPr/>
                    <a:lstStyle/>
                    <a:p>
                      <a:pPr marL="1270" marR="0" indent="0" algn="l">
                        <a:lnSpc>
                          <a:spcPct val="107000"/>
                        </a:lnSpc>
                        <a:spcBef>
                          <a:spcPts val="0"/>
                        </a:spcBef>
                        <a:spcAft>
                          <a:spcPts val="0"/>
                        </a:spcAft>
                      </a:pPr>
                      <a:r>
                        <a:rPr lang="en-US" sz="1200">
                          <a:effectLst/>
                        </a:rPr>
                        <a:t>DC Gear Motor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700.00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2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effectLst/>
                        </a:rPr>
                        <a:t>1400.00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1981457304"/>
                  </a:ext>
                </a:extLst>
              </a:tr>
              <a:tr h="241905">
                <a:tc>
                  <a:txBody>
                    <a:bodyPr/>
                    <a:lstStyle/>
                    <a:p>
                      <a:pPr marL="1270" marR="0" indent="0" algn="l">
                        <a:lnSpc>
                          <a:spcPct val="107000"/>
                        </a:lnSpc>
                        <a:spcBef>
                          <a:spcPts val="0"/>
                        </a:spcBef>
                        <a:spcAft>
                          <a:spcPts val="0"/>
                        </a:spcAft>
                      </a:pPr>
                      <a:r>
                        <a:rPr lang="en-US" sz="1200">
                          <a:effectLst/>
                        </a:rPr>
                        <a:t>LCD display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550.00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1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550.00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3602940701"/>
                  </a:ext>
                </a:extLst>
              </a:tr>
              <a:tr h="241905">
                <a:tc>
                  <a:txBody>
                    <a:bodyPr/>
                    <a:lstStyle/>
                    <a:p>
                      <a:pPr marL="1270" marR="0" indent="0" algn="l">
                        <a:lnSpc>
                          <a:spcPct val="107000"/>
                        </a:lnSpc>
                        <a:spcBef>
                          <a:spcPts val="0"/>
                        </a:spcBef>
                        <a:spcAft>
                          <a:spcPts val="0"/>
                        </a:spcAft>
                      </a:pPr>
                      <a:r>
                        <a:rPr lang="en-US" sz="1200">
                          <a:effectLst/>
                        </a:rPr>
                        <a:t>Rexene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510.00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640" indent="0" algn="ctr">
                        <a:lnSpc>
                          <a:spcPct val="107000"/>
                        </a:lnSpc>
                        <a:spcBef>
                          <a:spcPts val="0"/>
                        </a:spcBef>
                        <a:spcAft>
                          <a:spcPts val="0"/>
                        </a:spcAft>
                      </a:pPr>
                      <a:r>
                        <a:rPr lang="en-US" sz="1200">
                          <a:effectLst/>
                        </a:rPr>
                        <a:t>2 meters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effectLst/>
                        </a:rPr>
                        <a:t>1020.00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3805571499"/>
                  </a:ext>
                </a:extLst>
              </a:tr>
              <a:tr h="241905">
                <a:tc>
                  <a:txBody>
                    <a:bodyPr/>
                    <a:lstStyle/>
                    <a:p>
                      <a:pPr marL="1270" marR="0" indent="0" algn="l">
                        <a:lnSpc>
                          <a:spcPct val="107000"/>
                        </a:lnSpc>
                        <a:spcBef>
                          <a:spcPts val="0"/>
                        </a:spcBef>
                        <a:spcAft>
                          <a:spcPts val="0"/>
                        </a:spcAft>
                      </a:pPr>
                      <a:r>
                        <a:rPr lang="en-US" sz="1200">
                          <a:effectLst/>
                        </a:rPr>
                        <a:t>Sponge sheet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600.00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2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effectLst/>
                        </a:rPr>
                        <a:t>1200.00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2655459811"/>
                  </a:ext>
                </a:extLst>
              </a:tr>
              <a:tr h="241905">
                <a:tc>
                  <a:txBody>
                    <a:bodyPr/>
                    <a:lstStyle/>
                    <a:p>
                      <a:pPr marL="1270" marR="0" indent="0" algn="l">
                        <a:lnSpc>
                          <a:spcPct val="107000"/>
                        </a:lnSpc>
                        <a:spcBef>
                          <a:spcPts val="0"/>
                        </a:spcBef>
                        <a:spcAft>
                          <a:spcPts val="0"/>
                        </a:spcAft>
                      </a:pPr>
                      <a:r>
                        <a:rPr lang="en-US" sz="1200">
                          <a:effectLst/>
                        </a:rPr>
                        <a:t>Box bar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100.00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3180" indent="0" algn="ctr">
                        <a:lnSpc>
                          <a:spcPct val="107000"/>
                        </a:lnSpc>
                        <a:spcBef>
                          <a:spcPts val="0"/>
                        </a:spcBef>
                        <a:spcAft>
                          <a:spcPts val="0"/>
                        </a:spcAft>
                      </a:pPr>
                      <a:r>
                        <a:rPr lang="en-US" sz="1200">
                          <a:effectLst/>
                        </a:rPr>
                        <a:t>12 feet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effectLst/>
                        </a:rPr>
                        <a:t>1200.00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241217742"/>
                  </a:ext>
                </a:extLst>
              </a:tr>
              <a:tr h="241905">
                <a:tc>
                  <a:txBody>
                    <a:bodyPr/>
                    <a:lstStyle/>
                    <a:p>
                      <a:pPr marL="1270" marR="0" indent="0" algn="l">
                        <a:lnSpc>
                          <a:spcPct val="107000"/>
                        </a:lnSpc>
                        <a:spcBef>
                          <a:spcPts val="0"/>
                        </a:spcBef>
                        <a:spcAft>
                          <a:spcPts val="0"/>
                        </a:spcAft>
                      </a:pPr>
                      <a:r>
                        <a:rPr lang="en-US" sz="1200">
                          <a:effectLst/>
                        </a:rPr>
                        <a:t>Rubber tire wheels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60.00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2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120.00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3570662468"/>
                  </a:ext>
                </a:extLst>
              </a:tr>
              <a:tr h="241905">
                <a:tc>
                  <a:txBody>
                    <a:bodyPr/>
                    <a:lstStyle/>
                    <a:p>
                      <a:pPr marL="1270" marR="0" indent="0" algn="l">
                        <a:lnSpc>
                          <a:spcPct val="107000"/>
                        </a:lnSpc>
                        <a:spcBef>
                          <a:spcPts val="0"/>
                        </a:spcBef>
                        <a:spcAft>
                          <a:spcPts val="0"/>
                        </a:spcAft>
                      </a:pPr>
                      <a:r>
                        <a:rPr lang="en-US" sz="1200">
                          <a:effectLst/>
                        </a:rPr>
                        <a:t>L293D DC motor driver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490.00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2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980.00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1801078919"/>
                  </a:ext>
                </a:extLst>
              </a:tr>
              <a:tr h="241905">
                <a:tc>
                  <a:txBody>
                    <a:bodyPr/>
                    <a:lstStyle/>
                    <a:p>
                      <a:pPr marL="1270" marR="0" indent="0" algn="l">
                        <a:lnSpc>
                          <a:spcPct val="107000"/>
                        </a:lnSpc>
                        <a:spcBef>
                          <a:spcPts val="0"/>
                        </a:spcBef>
                        <a:spcAft>
                          <a:spcPts val="0"/>
                        </a:spcAft>
                      </a:pPr>
                      <a:r>
                        <a:rPr lang="en-US" sz="1200">
                          <a:effectLst/>
                        </a:rPr>
                        <a:t>ULN2003 Stepper Motor driver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200.00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1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100" indent="0" algn="r">
                        <a:lnSpc>
                          <a:spcPct val="107000"/>
                        </a:lnSpc>
                        <a:spcBef>
                          <a:spcPts val="0"/>
                        </a:spcBef>
                        <a:spcAft>
                          <a:spcPts val="0"/>
                        </a:spcAft>
                      </a:pPr>
                      <a:r>
                        <a:rPr lang="en-US" sz="1200">
                          <a:effectLst/>
                        </a:rPr>
                        <a:t>200.00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3389275566"/>
                  </a:ext>
                </a:extLst>
              </a:tr>
              <a:tr h="241905">
                <a:tc>
                  <a:txBody>
                    <a:bodyPr/>
                    <a:lstStyle/>
                    <a:p>
                      <a:pPr marL="1270" marR="0" indent="0" algn="l">
                        <a:lnSpc>
                          <a:spcPct val="107000"/>
                        </a:lnSpc>
                        <a:spcBef>
                          <a:spcPts val="0"/>
                        </a:spcBef>
                        <a:spcAft>
                          <a:spcPts val="0"/>
                        </a:spcAft>
                      </a:pPr>
                      <a:r>
                        <a:rPr lang="en-US" sz="1200">
                          <a:effectLst/>
                        </a:rPr>
                        <a:t>HC-05 Bluetooth Module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40005" indent="0" algn="r">
                        <a:lnSpc>
                          <a:spcPct val="107000"/>
                        </a:lnSpc>
                        <a:spcBef>
                          <a:spcPts val="0"/>
                        </a:spcBef>
                        <a:spcAft>
                          <a:spcPts val="0"/>
                        </a:spcAft>
                      </a:pPr>
                      <a:r>
                        <a:rPr lang="en-US" sz="1200">
                          <a:effectLst/>
                        </a:rPr>
                        <a:t>1000.00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9370" indent="0" algn="ctr">
                        <a:lnSpc>
                          <a:spcPct val="107000"/>
                        </a:lnSpc>
                        <a:spcBef>
                          <a:spcPts val="0"/>
                        </a:spcBef>
                        <a:spcAft>
                          <a:spcPts val="0"/>
                        </a:spcAft>
                      </a:pPr>
                      <a:r>
                        <a:rPr lang="en-US" sz="1200">
                          <a:effectLst/>
                        </a:rPr>
                        <a:t>2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effectLst/>
                        </a:rPr>
                        <a:t>2000.00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2966163646"/>
                  </a:ext>
                </a:extLst>
              </a:tr>
              <a:tr h="241905">
                <a:tc>
                  <a:txBody>
                    <a:bodyPr/>
                    <a:lstStyle/>
                    <a:p>
                      <a:pPr marL="1270" marR="0" indent="0" algn="l">
                        <a:lnSpc>
                          <a:spcPct val="107000"/>
                        </a:lnSpc>
                        <a:spcBef>
                          <a:spcPts val="0"/>
                        </a:spcBef>
                        <a:spcAft>
                          <a:spcPts val="0"/>
                        </a:spcAft>
                      </a:pPr>
                      <a:r>
                        <a:rPr lang="en-US" sz="1200">
                          <a:effectLst/>
                        </a:rPr>
                        <a:t>Others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1270" marR="0" indent="0" algn="l">
                        <a:lnSpc>
                          <a:spcPct val="107000"/>
                        </a:lnSpc>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0" indent="0" algn="l">
                        <a:lnSpc>
                          <a:spcPct val="107000"/>
                        </a:lnSpc>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effectLst/>
                        </a:rPr>
                        <a:t>2000.00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2459489240"/>
                  </a:ext>
                </a:extLst>
              </a:tr>
              <a:tr h="241905">
                <a:tc>
                  <a:txBody>
                    <a:bodyPr/>
                    <a:lstStyle/>
                    <a:p>
                      <a:pPr marL="1270" marR="0" indent="0" algn="l">
                        <a:lnSpc>
                          <a:spcPct val="107000"/>
                        </a:lnSpc>
                        <a:spcBef>
                          <a:spcPts val="0"/>
                        </a:spcBef>
                        <a:spcAft>
                          <a:spcPts val="0"/>
                        </a:spcAft>
                      </a:pPr>
                      <a:r>
                        <a:rPr lang="en-US" sz="1200">
                          <a:effectLst/>
                        </a:rPr>
                        <a:t>Total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1270" marR="0" indent="0" algn="l">
                        <a:lnSpc>
                          <a:spcPct val="107000"/>
                        </a:lnSpc>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0" indent="0" algn="l">
                        <a:lnSpc>
                          <a:spcPct val="107000"/>
                        </a:lnSpc>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tc>
                  <a:txBody>
                    <a:bodyPr/>
                    <a:lstStyle/>
                    <a:p>
                      <a:pPr marL="0" marR="38735" indent="0" algn="r">
                        <a:lnSpc>
                          <a:spcPct val="107000"/>
                        </a:lnSpc>
                        <a:spcBef>
                          <a:spcPts val="0"/>
                        </a:spcBef>
                        <a:spcAft>
                          <a:spcPts val="0"/>
                        </a:spcAft>
                      </a:pPr>
                      <a:r>
                        <a:rPr lang="en-US" sz="1200">
                          <a:solidFill>
                            <a:srgbClr val="FF0000"/>
                          </a:solidFill>
                          <a:effectLst/>
                        </a:rPr>
                        <a:t>19840.00 </a:t>
                      </a:r>
                      <a:endParaRPr lang="en-US" sz="1200">
                        <a:solidFill>
                          <a:srgbClr val="FF0000"/>
                        </a:solidFill>
                        <a:effectLst/>
                        <a:latin typeface="Times New Roman" panose="02020603050405020304" pitchFamily="18" charset="0"/>
                        <a:ea typeface="Times New Roman" panose="02020603050405020304" pitchFamily="18" charset="0"/>
                        <a:cs typeface="Iskoola Pota" panose="020B0502040204020203" pitchFamily="34" charset="0"/>
                      </a:endParaRPr>
                    </a:p>
                  </a:txBody>
                  <a:tcPr marL="67310" marR="30480" marT="8890" marB="0"/>
                </a:tc>
                <a:extLst>
                  <a:ext uri="{0D108BD9-81ED-4DB2-BD59-A6C34878D82A}">
                    <a16:rowId xmlns:a16="http://schemas.microsoft.com/office/drawing/2014/main" val="327201659"/>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D748A07A-E4D2-C8C4-0724-2A8419669684}"/>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8543B348-E1A1-8B18-23E7-D1FCBBF23B75}"/>
              </a:ext>
            </a:extLst>
          </p:cNvPr>
          <p:cNvSpPr>
            <a:spLocks noGrp="1"/>
          </p:cNvSpPr>
          <p:nvPr>
            <p:ph type="title"/>
          </p:nvPr>
        </p:nvSpPr>
        <p:spPr>
          <a:xfrm>
            <a:off x="537210" y="151767"/>
            <a:ext cx="7886700" cy="692630"/>
          </a:xfrm>
        </p:spPr>
        <p:txBody>
          <a:bodyPr>
            <a:normAutofit/>
          </a:bodyPr>
          <a:lstStyle/>
          <a:p>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Testing and implementation</a:t>
            </a:r>
          </a:p>
        </p:txBody>
      </p:sp>
      <p:sp>
        <p:nvSpPr>
          <p:cNvPr id="3" name="Content Placeholder 2">
            <a:extLst>
              <a:ext uri="{FF2B5EF4-FFF2-40B4-BE49-F238E27FC236}">
                <a16:creationId xmlns:a16="http://schemas.microsoft.com/office/drawing/2014/main" id="{D5D7797D-563A-ECD1-4995-F761BF3D02C1}"/>
              </a:ext>
            </a:extLst>
          </p:cNvPr>
          <p:cNvSpPr>
            <a:spLocks noGrp="1"/>
          </p:cNvSpPr>
          <p:nvPr>
            <p:ph idx="1"/>
          </p:nvPr>
        </p:nvSpPr>
        <p:spPr>
          <a:xfrm>
            <a:off x="705706" y="1448906"/>
            <a:ext cx="7886700" cy="4351338"/>
          </a:xfrm>
        </p:spPr>
        <p:txBody>
          <a:bodyPr vert="horz" lIns="91440" tIns="45720" rIns="91440" bIns="45720" rtlCol="0" anchor="t">
            <a:normAutofit/>
          </a:bodyPr>
          <a:lstStyle/>
          <a:p>
            <a:r>
              <a:rPr lang="en-US" sz="2000">
                <a:latin typeface="Arial" panose="020B0604020202020204" pitchFamily="34" charset="0"/>
                <a:ea typeface="+mn-lt"/>
                <a:cs typeface="Arial" panose="020B0604020202020204" pitchFamily="34" charset="0"/>
              </a:rPr>
              <a:t>First ultrasonic sensor will measure the distance between player and the machine. Then stepper motor will adjust the machine according to the players height. </a:t>
            </a:r>
            <a:endParaRPr lang="en-US" sz="2000">
              <a:latin typeface="Arial" panose="020B0604020202020204" pitchFamily="34" charset="0"/>
              <a:cs typeface="Arial" panose="020B0604020202020204" pitchFamily="34" charset="0"/>
            </a:endParaRPr>
          </a:p>
        </p:txBody>
      </p:sp>
      <p:pic>
        <p:nvPicPr>
          <p:cNvPr id="8" name="Picture 4" descr="Diagram, schematic&#10;&#10;Description automatically generated">
            <a:extLst>
              <a:ext uri="{FF2B5EF4-FFF2-40B4-BE49-F238E27FC236}">
                <a16:creationId xmlns:a16="http://schemas.microsoft.com/office/drawing/2014/main" id="{8E47B673-2AA0-1BFA-FD9C-A9A6906A269D}"/>
              </a:ext>
            </a:extLst>
          </p:cNvPr>
          <p:cNvPicPr>
            <a:picLocks noChangeAspect="1"/>
          </p:cNvPicPr>
          <p:nvPr/>
        </p:nvPicPr>
        <p:blipFill rotWithShape="1">
          <a:blip r:embed="rId3"/>
          <a:srcRect l="42992" r="24735" b="66550"/>
          <a:stretch/>
        </p:blipFill>
        <p:spPr>
          <a:xfrm>
            <a:off x="5123552" y="2558057"/>
            <a:ext cx="2749165" cy="1916071"/>
          </a:xfrm>
          <a:prstGeom prst="rect">
            <a:avLst/>
          </a:prstGeom>
          <a:ln w="19050">
            <a:solidFill>
              <a:schemeClr val="tx1"/>
            </a:solidFill>
          </a:ln>
        </p:spPr>
      </p:pic>
    </p:spTree>
    <p:extLst>
      <p:ext uri="{BB962C8B-B14F-4D97-AF65-F5344CB8AC3E}">
        <p14:creationId xmlns:p14="http://schemas.microsoft.com/office/powerpoint/2010/main" val="1488994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8871212C-38BD-CE07-0269-2327F9527652}"/>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BC50A550-7619-E240-30B1-7E7B7F49009A}"/>
              </a:ext>
            </a:extLst>
          </p:cNvPr>
          <p:cNvSpPr>
            <a:spLocks noGrp="1"/>
          </p:cNvSpPr>
          <p:nvPr>
            <p:ph type="title"/>
          </p:nvPr>
        </p:nvSpPr>
        <p:spPr>
          <a:xfrm>
            <a:off x="628650" y="365127"/>
            <a:ext cx="7886700" cy="189766"/>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321EF516-76F2-BCFF-B50C-6B237D780609}"/>
              </a:ext>
            </a:extLst>
          </p:cNvPr>
          <p:cNvSpPr>
            <a:spLocks noGrp="1"/>
          </p:cNvSpPr>
          <p:nvPr>
            <p:ph idx="1"/>
          </p:nvPr>
        </p:nvSpPr>
        <p:spPr>
          <a:xfrm>
            <a:off x="441081" y="911225"/>
            <a:ext cx="7886700" cy="4351338"/>
          </a:xfrm>
        </p:spPr>
        <p:txBody>
          <a:bodyPr vert="horz" lIns="91440" tIns="45720" rIns="91440" bIns="45720" rtlCol="0" anchor="t">
            <a:normAutofit/>
          </a:bodyPr>
          <a:lstStyle/>
          <a:p>
            <a:r>
              <a:rPr lang="en-US" sz="2000">
                <a:latin typeface="Arial" panose="020B0604020202020204" pitchFamily="34" charset="0"/>
                <a:ea typeface="+mn-lt"/>
                <a:cs typeface="Arial" panose="020B0604020202020204" pitchFamily="34" charset="0"/>
              </a:rPr>
              <a:t>Player can enter the technique number which he is willing to practice. Then the machine will work according to user entered technique (combination). Servo motor will move the arms of the machine according to user entered technique. </a:t>
            </a:r>
          </a:p>
          <a:p>
            <a:endParaRPr lang="en-US">
              <a:cs typeface="Calibri"/>
            </a:endParaRPr>
          </a:p>
        </p:txBody>
      </p:sp>
      <p:pic>
        <p:nvPicPr>
          <p:cNvPr id="6" name="Picture 6" descr="Diagram, schematic&#10;&#10;Description automatically generated">
            <a:extLst>
              <a:ext uri="{FF2B5EF4-FFF2-40B4-BE49-F238E27FC236}">
                <a16:creationId xmlns:a16="http://schemas.microsoft.com/office/drawing/2014/main" id="{9B464A46-6AF2-A1D1-DE86-F304C281995B}"/>
              </a:ext>
            </a:extLst>
          </p:cNvPr>
          <p:cNvPicPr>
            <a:picLocks noChangeAspect="1"/>
          </p:cNvPicPr>
          <p:nvPr/>
        </p:nvPicPr>
        <p:blipFill>
          <a:blip r:embed="rId3"/>
          <a:stretch>
            <a:fillRect/>
          </a:stretch>
        </p:blipFill>
        <p:spPr>
          <a:xfrm>
            <a:off x="3496049" y="2188914"/>
            <a:ext cx="4467726" cy="2868216"/>
          </a:xfrm>
          <a:prstGeom prst="rect">
            <a:avLst/>
          </a:prstGeom>
          <a:ln w="19050">
            <a:solidFill>
              <a:schemeClr val="tx1"/>
            </a:solidFill>
          </a:ln>
        </p:spPr>
      </p:pic>
    </p:spTree>
    <p:extLst>
      <p:ext uri="{BB962C8B-B14F-4D97-AF65-F5344CB8AC3E}">
        <p14:creationId xmlns:p14="http://schemas.microsoft.com/office/powerpoint/2010/main" val="1635701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8D44CD95-D143-8D79-B3F0-3AA6D49102F9}"/>
              </a:ext>
            </a:extLst>
          </p:cNvPr>
          <p:cNvPicPr>
            <a:picLocks noChangeAspect="1"/>
          </p:cNvPicPr>
          <p:nvPr/>
        </p:nvPicPr>
        <p:blipFill>
          <a:blip r:embed="rId3"/>
          <a:stretch>
            <a:fillRect/>
          </a:stretch>
        </p:blipFill>
        <p:spPr>
          <a:xfrm>
            <a:off x="0" y="1"/>
            <a:ext cx="9144000" cy="6858000"/>
          </a:xfrm>
          <a:prstGeom prst="rect">
            <a:avLst/>
          </a:prstGeom>
        </p:spPr>
      </p:pic>
      <p:sp>
        <p:nvSpPr>
          <p:cNvPr id="63" name="Google Shape;63;p12"/>
          <p:cNvSpPr txBox="1">
            <a:spLocks noGrp="1"/>
          </p:cNvSpPr>
          <p:nvPr>
            <p:ph type="title"/>
          </p:nvPr>
        </p:nvSpPr>
        <p:spPr>
          <a:xfrm>
            <a:off x="311700" y="384367"/>
            <a:ext cx="8520600" cy="76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97222"/>
              <a:buNone/>
            </a:pPr>
            <a:r>
              <a:rPr lang="en-GB" sz="3200" b="1">
                <a:solidFill>
                  <a:schemeClr val="tx1"/>
                </a:solidFill>
                <a:effectLst>
                  <a:outerShdw blurRad="38100" dist="38100" dir="2700000" algn="tl">
                    <a:srgbClr val="000000">
                      <a:alpha val="43137"/>
                    </a:srgbClr>
                  </a:outerShdw>
                </a:effectLst>
              </a:rPr>
              <a:t>Problem in brief</a:t>
            </a:r>
            <a:endParaRPr b="1">
              <a:solidFill>
                <a:schemeClr val="tx1"/>
              </a:solidFill>
              <a:effectLst>
                <a:outerShdw blurRad="38100" dist="38100" dir="2700000" algn="tl">
                  <a:srgbClr val="000000">
                    <a:alpha val="43137"/>
                  </a:srgbClr>
                </a:outerShdw>
              </a:effectLst>
            </a:endParaRPr>
          </a:p>
        </p:txBody>
      </p:sp>
      <p:sp>
        <p:nvSpPr>
          <p:cNvPr id="64" name="Google Shape;64;p12"/>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just" rtl="0">
              <a:lnSpc>
                <a:spcPct val="150000"/>
              </a:lnSpc>
              <a:spcBef>
                <a:spcPts val="0"/>
              </a:spcBef>
              <a:spcAft>
                <a:spcPts val="1200"/>
              </a:spcAft>
              <a:buSzPts val="1800"/>
              <a:buNone/>
            </a:pPr>
            <a:r>
              <a:rPr lang="en-GB" sz="1800">
                <a:solidFill>
                  <a:schemeClr val="dk1"/>
                </a:solidFill>
                <a:latin typeface="Arial" panose="020B0604020202020204" pitchFamily="34" charset="0"/>
                <a:ea typeface="Calibri"/>
                <a:cs typeface="Arial" panose="020B0604020202020204" pitchFamily="34" charset="0"/>
                <a:sym typeface="Calibri"/>
              </a:rPr>
              <a:t>In sports involving only two players, there is a barrier for them to practice on their own. Boxing is that kind of a sport. Always player can’t have a coach, because of having a coach is very expensive and coach can’t hang with us always. When the player is practicing with a coach he has to limit only to coach’s knowledge. Training alone is not successful and also, it’s essential to train with the right techniques to produce a good player.</a:t>
            </a:r>
            <a:endParaRPr lang="en-US" sz="1800">
              <a:solidFill>
                <a:schemeClr val="dk1"/>
              </a:solidFill>
              <a:latin typeface="Arial" panose="020B0604020202020204" pitchFamily="34" charset="0"/>
              <a:ea typeface="Calibri"/>
              <a:cs typeface="Arial" panose="020B0604020202020204" pitchFamily="34" charset="0"/>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90B2A398-C3F2-5135-BE5D-112FEAE824EC}"/>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32A2882A-6B3D-B70B-6EFA-67ED1A54D2EF}"/>
              </a:ext>
            </a:extLst>
          </p:cNvPr>
          <p:cNvSpPr>
            <a:spLocks noGrp="1"/>
          </p:cNvSpPr>
          <p:nvPr>
            <p:ph type="title"/>
          </p:nvPr>
        </p:nvSpPr>
        <p:spPr>
          <a:xfrm>
            <a:off x="628650" y="365126"/>
            <a:ext cx="7886700" cy="193821"/>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1590D0EF-5518-EED2-D67C-8A9EDE39C625}"/>
              </a:ext>
            </a:extLst>
          </p:cNvPr>
          <p:cNvSpPr>
            <a:spLocks noGrp="1"/>
          </p:cNvSpPr>
          <p:nvPr>
            <p:ph idx="1"/>
          </p:nvPr>
        </p:nvSpPr>
        <p:spPr>
          <a:xfrm>
            <a:off x="468651" y="770549"/>
            <a:ext cx="7886700" cy="4351338"/>
          </a:xfrm>
        </p:spPr>
        <p:txBody>
          <a:bodyPr vert="horz" lIns="91440" tIns="45720" rIns="91440" bIns="45720" rtlCol="0" anchor="t">
            <a:normAutofit/>
          </a:bodyPr>
          <a:lstStyle/>
          <a:p>
            <a:r>
              <a:rPr lang="en-US" sz="2000">
                <a:latin typeface="Arial" panose="020B0604020202020204" pitchFamily="34" charset="0"/>
                <a:ea typeface="+mn-lt"/>
                <a:cs typeface="Arial" panose="020B0604020202020204" pitchFamily="34" charset="0"/>
              </a:rPr>
              <a:t>Led lights used to indicate the punching positions. Piezo sensor will detect the punch and according to that LED will get off and next punching position will be indicated </a:t>
            </a:r>
            <a:endParaRPr lang="en-US" sz="2000">
              <a:latin typeface="Arial" panose="020B0604020202020204" pitchFamily="34" charset="0"/>
              <a:cs typeface="Arial" panose="020B0604020202020204" pitchFamily="34" charset="0"/>
            </a:endParaRPr>
          </a:p>
        </p:txBody>
      </p:sp>
      <p:pic>
        <p:nvPicPr>
          <p:cNvPr id="5" name="image54.png" descr="Diagram&#10;&#10;Description automatically generated">
            <a:extLst>
              <a:ext uri="{FF2B5EF4-FFF2-40B4-BE49-F238E27FC236}">
                <a16:creationId xmlns:a16="http://schemas.microsoft.com/office/drawing/2014/main" id="{E64C05D4-E746-A8C5-0A75-77E20A2BFFF6}"/>
              </a:ext>
            </a:extLst>
          </p:cNvPr>
          <p:cNvPicPr>
            <a:picLocks/>
          </p:cNvPicPr>
          <p:nvPr/>
        </p:nvPicPr>
        <p:blipFill rotWithShape="1">
          <a:blip r:embed="rId3" cstate="print">
            <a:extLst>
              <a:ext uri="{28A0092B-C50C-407E-A947-70E740481C1C}">
                <a14:useLocalDpi xmlns:a14="http://schemas.microsoft.com/office/drawing/2010/main" val="0"/>
              </a:ext>
            </a:extLst>
          </a:blip>
          <a:srcRect l="52105" t="19728" r="2316" b="17405"/>
          <a:stretch/>
        </p:blipFill>
        <p:spPr>
          <a:xfrm>
            <a:off x="4326031" y="1921426"/>
            <a:ext cx="3733939" cy="3015147"/>
          </a:xfrm>
          <a:prstGeom prst="rect">
            <a:avLst/>
          </a:prstGeom>
          <a:ln w="19050">
            <a:solidFill>
              <a:schemeClr val="tx1"/>
            </a:solidFill>
            <a:prstDash val="solid"/>
          </a:ln>
        </p:spPr>
      </p:pic>
    </p:spTree>
    <p:extLst>
      <p:ext uri="{BB962C8B-B14F-4D97-AF65-F5344CB8AC3E}">
        <p14:creationId xmlns:p14="http://schemas.microsoft.com/office/powerpoint/2010/main" val="464951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BE3C4129-A582-F0D7-597D-8D3B44CE4D30}"/>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21A20BD3-7DC5-7B7B-4F7F-FF509D470B06}"/>
              </a:ext>
            </a:extLst>
          </p:cNvPr>
          <p:cNvSpPr>
            <a:spLocks noGrp="1"/>
          </p:cNvSpPr>
          <p:nvPr>
            <p:ph type="title"/>
          </p:nvPr>
        </p:nvSpPr>
        <p:spPr>
          <a:xfrm>
            <a:off x="628650" y="365127"/>
            <a:ext cx="7886700" cy="197582"/>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113665DF-F06F-080F-F592-B564E09C1E8D}"/>
              </a:ext>
            </a:extLst>
          </p:cNvPr>
          <p:cNvSpPr>
            <a:spLocks noGrp="1"/>
          </p:cNvSpPr>
          <p:nvPr>
            <p:ph idx="1"/>
          </p:nvPr>
        </p:nvSpPr>
        <p:spPr>
          <a:xfrm>
            <a:off x="534866" y="778363"/>
            <a:ext cx="7886700" cy="4351338"/>
          </a:xfrm>
        </p:spPr>
        <p:txBody>
          <a:bodyPr vert="horz" lIns="91440" tIns="45720" rIns="91440" bIns="45720" rtlCol="0" anchor="t">
            <a:normAutofit/>
          </a:bodyPr>
          <a:lstStyle/>
          <a:p>
            <a:r>
              <a:rPr lang="en-US" sz="2000">
                <a:latin typeface="Arial" panose="020B0604020202020204" pitchFamily="34" charset="0"/>
                <a:ea typeface="+mn-lt"/>
                <a:cs typeface="Arial" panose="020B0604020202020204" pitchFamily="34" charset="0"/>
              </a:rPr>
              <a:t>If the player wears the fitness band, then the sensor will measure the heart rate of the player and it will be displayed in the lcd display via Bluetooth</a:t>
            </a:r>
            <a:r>
              <a:rPr lang="en-US">
                <a:ea typeface="+mn-lt"/>
                <a:cs typeface="+mn-lt"/>
              </a:rPr>
              <a:t>. </a:t>
            </a:r>
            <a:endParaRPr lang="en-US"/>
          </a:p>
        </p:txBody>
      </p:sp>
      <p:pic>
        <p:nvPicPr>
          <p:cNvPr id="5" name="Picture 2" descr="Diagram, schematic&#10;&#10;Description automatically generated">
            <a:extLst>
              <a:ext uri="{FF2B5EF4-FFF2-40B4-BE49-F238E27FC236}">
                <a16:creationId xmlns:a16="http://schemas.microsoft.com/office/drawing/2014/main" id="{0ED275F1-B9B0-0B69-0FAC-A0C4E1771738}"/>
              </a:ext>
            </a:extLst>
          </p:cNvPr>
          <p:cNvPicPr>
            <a:picLocks noChangeAspect="1"/>
          </p:cNvPicPr>
          <p:nvPr/>
        </p:nvPicPr>
        <p:blipFill rotWithShape="1">
          <a:blip r:embed="rId3"/>
          <a:srcRect l="281" t="32802" r="75000" b="43918"/>
          <a:stretch/>
        </p:blipFill>
        <p:spPr>
          <a:xfrm>
            <a:off x="4242956" y="1742968"/>
            <a:ext cx="3724491" cy="2055309"/>
          </a:xfrm>
          <a:prstGeom prst="rect">
            <a:avLst/>
          </a:prstGeom>
          <a:ln w="19050">
            <a:solidFill>
              <a:schemeClr val="tx1"/>
            </a:solidFill>
          </a:ln>
        </p:spPr>
      </p:pic>
    </p:spTree>
    <p:extLst>
      <p:ext uri="{BB962C8B-B14F-4D97-AF65-F5344CB8AC3E}">
        <p14:creationId xmlns:p14="http://schemas.microsoft.com/office/powerpoint/2010/main" val="1572970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7EDB8B69-3D0B-C93B-F607-19BCBEFB1076}"/>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72A92A3C-5898-9035-5D5E-8DB34D7E39FD}"/>
              </a:ext>
            </a:extLst>
          </p:cNvPr>
          <p:cNvSpPr>
            <a:spLocks noGrp="1"/>
          </p:cNvSpPr>
          <p:nvPr>
            <p:ph type="title"/>
          </p:nvPr>
        </p:nvSpPr>
        <p:spPr>
          <a:xfrm>
            <a:off x="628650" y="365127"/>
            <a:ext cx="7886700" cy="95982"/>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BB4BA939-5B5E-6A51-D326-CE19218E63C0}"/>
              </a:ext>
            </a:extLst>
          </p:cNvPr>
          <p:cNvSpPr>
            <a:spLocks noGrp="1"/>
          </p:cNvSpPr>
          <p:nvPr>
            <p:ph idx="1"/>
          </p:nvPr>
        </p:nvSpPr>
        <p:spPr>
          <a:xfrm>
            <a:off x="459216" y="678556"/>
            <a:ext cx="7886700" cy="4351338"/>
          </a:xfrm>
        </p:spPr>
        <p:txBody>
          <a:bodyPr vert="horz" lIns="91440" tIns="45720" rIns="91440" bIns="45720" rtlCol="0" anchor="t">
            <a:normAutofit/>
          </a:bodyPr>
          <a:lstStyle/>
          <a:p>
            <a:r>
              <a:rPr lang="en-US" sz="2000">
                <a:latin typeface="Arial" panose="020B0604020202020204" pitchFamily="34" charset="0"/>
                <a:ea typeface="+mn-lt"/>
                <a:cs typeface="Arial" panose="020B0604020202020204" pitchFamily="34" charset="0"/>
              </a:rPr>
              <a:t>When first PIR sensor detects a motion, dc motors start to rotate clockwise. When second PIR sensor detects a motion, dc motors start to rotate anticlockwise. </a:t>
            </a:r>
          </a:p>
          <a:p>
            <a:endParaRPr lang="en-US">
              <a:cs typeface="Calibri" panose="020F0502020204030204"/>
            </a:endParaRPr>
          </a:p>
        </p:txBody>
      </p:sp>
      <p:pic>
        <p:nvPicPr>
          <p:cNvPr id="5" name="Picture 4" descr="Diagram, schematic&#10;&#10;Description automatically generated">
            <a:extLst>
              <a:ext uri="{FF2B5EF4-FFF2-40B4-BE49-F238E27FC236}">
                <a16:creationId xmlns:a16="http://schemas.microsoft.com/office/drawing/2014/main" id="{A22175D0-EBCB-7092-4DD8-7C56ED83FAB2}"/>
              </a:ext>
            </a:extLst>
          </p:cNvPr>
          <p:cNvPicPr>
            <a:picLocks noChangeAspect="1"/>
          </p:cNvPicPr>
          <p:nvPr/>
        </p:nvPicPr>
        <p:blipFill>
          <a:blip r:embed="rId3"/>
          <a:stretch>
            <a:fillRect/>
          </a:stretch>
        </p:blipFill>
        <p:spPr>
          <a:xfrm>
            <a:off x="3077097" y="1711729"/>
            <a:ext cx="5438253" cy="3154731"/>
          </a:xfrm>
          <a:prstGeom prst="rect">
            <a:avLst/>
          </a:prstGeom>
          <a:ln w="19050">
            <a:solidFill>
              <a:schemeClr val="tx1"/>
            </a:solidFill>
          </a:ln>
        </p:spPr>
      </p:pic>
    </p:spTree>
    <p:extLst>
      <p:ext uri="{BB962C8B-B14F-4D97-AF65-F5344CB8AC3E}">
        <p14:creationId xmlns:p14="http://schemas.microsoft.com/office/powerpoint/2010/main" val="1527723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9C3D6F91-BD6B-4547-CEDB-8B5638842B8C}"/>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5F0E2271-1E52-5081-F27B-2E4DD36D0EE4}"/>
              </a:ext>
            </a:extLst>
          </p:cNvPr>
          <p:cNvSpPr>
            <a:spLocks noGrp="1"/>
          </p:cNvSpPr>
          <p:nvPr>
            <p:ph type="title"/>
          </p:nvPr>
        </p:nvSpPr>
        <p:spPr>
          <a:xfrm>
            <a:off x="628650" y="365127"/>
            <a:ext cx="7886700" cy="197582"/>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E4C67418-2B26-AAD3-FB5B-1340BF2DEE8C}"/>
              </a:ext>
            </a:extLst>
          </p:cNvPr>
          <p:cNvSpPr>
            <a:spLocks noGrp="1"/>
          </p:cNvSpPr>
          <p:nvPr>
            <p:ph idx="1"/>
          </p:nvPr>
        </p:nvSpPr>
        <p:spPr>
          <a:xfrm>
            <a:off x="378558" y="692394"/>
            <a:ext cx="7886700" cy="4351338"/>
          </a:xfrm>
        </p:spPr>
        <p:txBody>
          <a:bodyPr vert="horz" lIns="91440" tIns="45720" rIns="91440" bIns="45720" rtlCol="0" anchor="t">
            <a:normAutofit/>
          </a:bodyPr>
          <a:lstStyle/>
          <a:p>
            <a:r>
              <a:rPr lang="en-US" sz="2000">
                <a:latin typeface="Arial" panose="020B0604020202020204" pitchFamily="34" charset="0"/>
                <a:ea typeface="+mn-lt"/>
                <a:cs typeface="Arial" panose="020B0604020202020204" pitchFamily="34" charset="0"/>
              </a:rPr>
              <a:t>We developed the </a:t>
            </a:r>
            <a:r>
              <a:rPr lang="en-US" sz="2000" b="1">
                <a:latin typeface="Arial" panose="020B0604020202020204" pitchFamily="34" charset="0"/>
                <a:ea typeface="+mn-lt"/>
                <a:cs typeface="Arial" panose="020B0604020202020204" pitchFamily="34" charset="0"/>
              </a:rPr>
              <a:t>Full circuit</a:t>
            </a:r>
            <a:r>
              <a:rPr lang="en-US" sz="2000">
                <a:latin typeface="Arial" panose="020B0604020202020204" pitchFamily="34" charset="0"/>
                <a:ea typeface="+mn-lt"/>
                <a:cs typeface="Arial" panose="020B0604020202020204" pitchFamily="34" charset="0"/>
              </a:rPr>
              <a:t> using Proteus and Microchip Studio </a:t>
            </a:r>
            <a:endParaRPr lang="en-US" sz="2000">
              <a:latin typeface="Arial" panose="020B0604020202020204" pitchFamily="34" charset="0"/>
              <a:cs typeface="Arial" panose="020B0604020202020204" pitchFamily="34" charset="0"/>
            </a:endParaRPr>
          </a:p>
        </p:txBody>
      </p:sp>
      <p:pic>
        <p:nvPicPr>
          <p:cNvPr id="4" name="Picture 4" descr="A picture containing diagram&#10;&#10;Description automatically generated">
            <a:extLst>
              <a:ext uri="{FF2B5EF4-FFF2-40B4-BE49-F238E27FC236}">
                <a16:creationId xmlns:a16="http://schemas.microsoft.com/office/drawing/2014/main" id="{C8052724-2D72-84A4-0278-9C03E9FAE4BB}"/>
              </a:ext>
            </a:extLst>
          </p:cNvPr>
          <p:cNvPicPr>
            <a:picLocks noChangeAspect="1"/>
          </p:cNvPicPr>
          <p:nvPr/>
        </p:nvPicPr>
        <p:blipFill rotWithShape="1">
          <a:blip r:embed="rId3"/>
          <a:srcRect l="8354" r="693" b="4341"/>
          <a:stretch/>
        </p:blipFill>
        <p:spPr>
          <a:xfrm>
            <a:off x="762000" y="1329986"/>
            <a:ext cx="7620000" cy="3921584"/>
          </a:xfrm>
          <a:prstGeom prst="rect">
            <a:avLst/>
          </a:prstGeom>
          <a:ln w="19050">
            <a:solidFill>
              <a:schemeClr val="tx1"/>
            </a:solidFill>
          </a:ln>
        </p:spPr>
      </p:pic>
    </p:spTree>
    <p:extLst>
      <p:ext uri="{BB962C8B-B14F-4D97-AF65-F5344CB8AC3E}">
        <p14:creationId xmlns:p14="http://schemas.microsoft.com/office/powerpoint/2010/main" val="3759988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A8F09DBA-692A-68B5-6AB6-C715D8E2FB08}"/>
              </a:ext>
            </a:extLst>
          </p:cNvPr>
          <p:cNvPicPr>
            <a:picLocks noChangeAspect="1"/>
          </p:cNvPicPr>
          <p:nvPr/>
        </p:nvPicPr>
        <p:blipFill>
          <a:blip r:embed="rId3"/>
          <a:stretch>
            <a:fillRect/>
          </a:stretch>
        </p:blipFill>
        <p:spPr>
          <a:xfrm>
            <a:off x="0" y="1"/>
            <a:ext cx="9144000" cy="6858000"/>
          </a:xfrm>
          <a:prstGeom prst="rect">
            <a:avLst/>
          </a:prstGeom>
        </p:spPr>
      </p:pic>
      <p:sp>
        <p:nvSpPr>
          <p:cNvPr id="333" name="Google Shape;333;p44"/>
          <p:cNvSpPr txBox="1">
            <a:spLocks noGrp="1"/>
          </p:cNvSpPr>
          <p:nvPr>
            <p:ph type="body" idx="1"/>
          </p:nvPr>
        </p:nvSpPr>
        <p:spPr>
          <a:xfrm>
            <a:off x="263951" y="518474"/>
            <a:ext cx="8568349" cy="557335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200"/>
              </a:spcAft>
              <a:buSzPts val="1800"/>
              <a:buNone/>
            </a:pPr>
            <a:endParaRPr/>
          </a:p>
        </p:txBody>
      </p:sp>
      <p:sp>
        <p:nvSpPr>
          <p:cNvPr id="334" name="Google Shape;334;p44"/>
          <p:cNvSpPr txBox="1"/>
          <p:nvPr/>
        </p:nvSpPr>
        <p:spPr>
          <a:xfrm>
            <a:off x="1324249" y="2314879"/>
            <a:ext cx="6495501" cy="111412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15000"/>
              </a:lnSpc>
              <a:spcBef>
                <a:spcPts val="600"/>
              </a:spcBef>
              <a:spcAft>
                <a:spcPts val="0"/>
              </a:spcAft>
              <a:buClr>
                <a:schemeClr val="dk1"/>
              </a:buClr>
              <a:buSzPts val="1100"/>
              <a:buFont typeface="Arial"/>
              <a:buNone/>
            </a:pPr>
            <a:r>
              <a:rPr lang="en-GB" sz="3600" b="1" i="0" u="sng" strike="noStrike" cap="none">
                <a:solidFill>
                  <a:schemeClr val="dk1"/>
                </a:solidFill>
                <a:effectLst>
                  <a:outerShdw blurRad="38100" dist="38100" dir="2700000" algn="tl">
                    <a:srgbClr val="000000">
                      <a:alpha val="43137"/>
                    </a:srgbClr>
                  </a:outerShdw>
                </a:effectLst>
                <a:latin typeface="Arial"/>
                <a:ea typeface="Arial"/>
                <a:cs typeface="Arial"/>
                <a:sym typeface="Arial"/>
              </a:rPr>
              <a:t>Individual Contribution </a:t>
            </a:r>
            <a:endParaRPr sz="3600" b="1" i="0" u="sng" strike="noStrike" cap="none">
              <a:solidFill>
                <a:schemeClr val="dk1"/>
              </a:solidFill>
              <a:effectLst>
                <a:outerShdw blurRad="38100" dist="38100" dir="2700000" algn="tl">
                  <a:srgbClr val="000000">
                    <a:alpha val="43137"/>
                  </a:srgbClr>
                </a:outerShdw>
              </a:effectLs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D49C3F65-690F-D589-520E-0EDEB7E32E1F}"/>
              </a:ext>
            </a:extLst>
          </p:cNvPr>
          <p:cNvPicPr>
            <a:picLocks noChangeAspect="1"/>
          </p:cNvPicPr>
          <p:nvPr/>
        </p:nvPicPr>
        <p:blipFill>
          <a:blip r:embed="rId3"/>
          <a:stretch>
            <a:fillRect/>
          </a:stretch>
        </p:blipFill>
        <p:spPr>
          <a:xfrm>
            <a:off x="0" y="1"/>
            <a:ext cx="9144000" cy="6858000"/>
          </a:xfrm>
          <a:prstGeom prst="rect">
            <a:avLst/>
          </a:prstGeom>
        </p:spPr>
      </p:pic>
      <p:sp>
        <p:nvSpPr>
          <p:cNvPr id="374" name="Google Shape;374;p50"/>
          <p:cNvSpPr txBox="1">
            <a:spLocks noGrp="1"/>
          </p:cNvSpPr>
          <p:nvPr>
            <p:ph type="title"/>
          </p:nvPr>
        </p:nvSpPr>
        <p:spPr>
          <a:xfrm>
            <a:off x="266132" y="555393"/>
            <a:ext cx="8520600" cy="76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3111"/>
            </a:pPr>
            <a:r>
              <a:rPr lang="en-GB" sz="3200" b="1">
                <a:effectLst>
                  <a:outerShdw blurRad="38100" dist="38100" dir="2700000" algn="tl">
                    <a:srgbClr val="000000">
                      <a:alpha val="43137"/>
                    </a:srgbClr>
                  </a:outerShdw>
                </a:effectLst>
              </a:rPr>
              <a:t>Member 1 - Gamage T.T.P.D (204059X)</a:t>
            </a:r>
            <a:endParaRPr lang="en-US" sz="3200" b="1">
              <a:effectLst>
                <a:outerShdw blurRad="38100" dist="38100" dir="2700000" algn="tl">
                  <a:srgbClr val="000000">
                    <a:alpha val="43137"/>
                  </a:srgbClr>
                </a:outerShdw>
              </a:effectLst>
            </a:endParaRPr>
          </a:p>
        </p:txBody>
      </p:sp>
      <p:sp>
        <p:nvSpPr>
          <p:cNvPr id="375" name="Google Shape;375;p50"/>
          <p:cNvSpPr txBox="1">
            <a:spLocks noGrp="1"/>
          </p:cNvSpPr>
          <p:nvPr>
            <p:ph type="body" idx="1"/>
          </p:nvPr>
        </p:nvSpPr>
        <p:spPr>
          <a:xfrm>
            <a:off x="414528" y="2176808"/>
            <a:ext cx="8665666"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just" rtl="0">
              <a:lnSpc>
                <a:spcPct val="115000"/>
              </a:lnSpc>
              <a:spcBef>
                <a:spcPts val="0"/>
              </a:spcBef>
              <a:spcAft>
                <a:spcPts val="0"/>
              </a:spcAft>
              <a:buSzPts val="1800"/>
              <a:buNone/>
            </a:pPr>
            <a:r>
              <a:rPr lang="en-GB" sz="2400">
                <a:solidFill>
                  <a:schemeClr val="dk1"/>
                </a:solidFill>
                <a:latin typeface="Arial" panose="020B0604020202020204" pitchFamily="34" charset="0"/>
                <a:ea typeface="Times New Roman"/>
                <a:cs typeface="Arial" panose="020B0604020202020204" pitchFamily="34" charset="0"/>
                <a:sym typeface="Times New Roman"/>
              </a:rPr>
              <a:t>Responsibilities-</a:t>
            </a:r>
            <a:endParaRPr sz="2400">
              <a:solidFill>
                <a:schemeClr val="dk1"/>
              </a:solidFill>
              <a:latin typeface="Arial" panose="020B0604020202020204" pitchFamily="34" charset="0"/>
              <a:ea typeface="Times New Roman"/>
              <a:cs typeface="Arial" panose="020B0604020202020204" pitchFamily="34" charset="0"/>
              <a:sym typeface="Times New Roman"/>
            </a:endParaRPr>
          </a:p>
          <a:p>
            <a:pPr marL="457189" lvl="0" indent="-355591" algn="just" rtl="0">
              <a:lnSpc>
                <a:spcPct val="115000"/>
              </a:lnSpc>
              <a:spcBef>
                <a:spcPts val="1200"/>
              </a:spcBef>
              <a:spcAft>
                <a:spcPts val="0"/>
              </a:spcAft>
              <a:buSzPts val="2000"/>
              <a:buFont typeface="Times New Roman"/>
              <a:buChar char="●"/>
            </a:pPr>
            <a:r>
              <a:rPr lang="en-GB" sz="2400">
                <a:solidFill>
                  <a:schemeClr val="dk1"/>
                </a:solidFill>
                <a:latin typeface="Arial" panose="020B0604020202020204" pitchFamily="34" charset="0"/>
                <a:ea typeface="Times New Roman"/>
                <a:cs typeface="Arial" panose="020B0604020202020204" pitchFamily="34" charset="0"/>
                <a:sym typeface="Times New Roman"/>
              </a:rPr>
              <a:t>Piezo sensor and programming.</a:t>
            </a:r>
            <a:endParaRPr sz="2400">
              <a:solidFill>
                <a:schemeClr val="dk1"/>
              </a:solidFill>
              <a:latin typeface="Arial" panose="020B0604020202020204" pitchFamily="34" charset="0"/>
              <a:ea typeface="Times New Roman"/>
              <a:cs typeface="Arial" panose="020B0604020202020204" pitchFamily="34" charset="0"/>
              <a:sym typeface="Times New Roman"/>
            </a:endParaRPr>
          </a:p>
          <a:p>
            <a:pPr marL="457189" lvl="0" indent="-355591" algn="just" rtl="0">
              <a:lnSpc>
                <a:spcPct val="115000"/>
              </a:lnSpc>
              <a:spcBef>
                <a:spcPts val="0"/>
              </a:spcBef>
              <a:spcAft>
                <a:spcPts val="0"/>
              </a:spcAft>
              <a:buSzPts val="2000"/>
              <a:buFont typeface="Times New Roman"/>
              <a:buChar char="●"/>
            </a:pPr>
            <a:r>
              <a:rPr lang="en-GB" sz="2400">
                <a:solidFill>
                  <a:schemeClr val="dk1"/>
                </a:solidFill>
                <a:latin typeface="Arial" panose="020B0604020202020204" pitchFamily="34" charset="0"/>
                <a:ea typeface="Times New Roman"/>
                <a:cs typeface="Arial" panose="020B0604020202020204" pitchFamily="34" charset="0"/>
                <a:sym typeface="Times New Roman"/>
              </a:rPr>
              <a:t>LCD Display and programming.</a:t>
            </a:r>
            <a:endParaRPr sz="2400">
              <a:solidFill>
                <a:schemeClr val="dk1"/>
              </a:solidFill>
              <a:latin typeface="Arial" panose="020B0604020202020204" pitchFamily="34" charset="0"/>
              <a:ea typeface="Times New Roman"/>
              <a:cs typeface="Arial" panose="020B0604020202020204" pitchFamily="34" charset="0"/>
              <a:sym typeface="Times New Roman"/>
            </a:endParaRPr>
          </a:p>
          <a:p>
            <a:pPr marL="457189" lvl="0" indent="-355591" algn="just" rtl="0">
              <a:lnSpc>
                <a:spcPct val="115000"/>
              </a:lnSpc>
              <a:spcBef>
                <a:spcPts val="0"/>
              </a:spcBef>
              <a:spcAft>
                <a:spcPts val="0"/>
              </a:spcAft>
              <a:buSzPts val="2000"/>
              <a:buFont typeface="Times New Roman"/>
              <a:buChar char="●"/>
            </a:pPr>
            <a:r>
              <a:rPr lang="en-GB" sz="2400">
                <a:solidFill>
                  <a:schemeClr val="dk1"/>
                </a:solidFill>
                <a:latin typeface="Arial" panose="020B0604020202020204" pitchFamily="34" charset="0"/>
                <a:ea typeface="Times New Roman"/>
                <a:cs typeface="Arial" panose="020B0604020202020204" pitchFamily="34" charset="0"/>
                <a:sym typeface="Times New Roman"/>
              </a:rPr>
              <a:t>Design power supply unit.</a:t>
            </a:r>
            <a:endParaRPr sz="240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15000"/>
              </a:lnSpc>
              <a:spcBef>
                <a:spcPts val="1200"/>
              </a:spcBef>
              <a:spcAft>
                <a:spcPts val="1200"/>
              </a:spcAft>
              <a:buSzPts val="1800"/>
              <a:buNone/>
            </a:pPr>
            <a:endParaRPr sz="20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12" name="Picture 11" descr="Shape&#10;&#10;Description automatically generated with medium confidence">
            <a:extLst>
              <a:ext uri="{FF2B5EF4-FFF2-40B4-BE49-F238E27FC236}">
                <a16:creationId xmlns:a16="http://schemas.microsoft.com/office/drawing/2014/main" id="{BA573C5C-A70A-FC3A-934A-F35BB9ED689A}"/>
              </a:ext>
            </a:extLst>
          </p:cNvPr>
          <p:cNvPicPr>
            <a:picLocks noChangeAspect="1"/>
          </p:cNvPicPr>
          <p:nvPr/>
        </p:nvPicPr>
        <p:blipFill>
          <a:blip r:embed="rId3"/>
          <a:stretch>
            <a:fillRect/>
          </a:stretch>
        </p:blipFill>
        <p:spPr>
          <a:xfrm>
            <a:off x="0" y="1"/>
            <a:ext cx="9144000" cy="6858000"/>
          </a:xfrm>
          <a:prstGeom prst="rect">
            <a:avLst/>
          </a:prstGeom>
        </p:spPr>
      </p:pic>
      <p:sp>
        <p:nvSpPr>
          <p:cNvPr id="380" name="Google Shape;380;p51"/>
          <p:cNvSpPr txBox="1">
            <a:spLocks noGrp="1"/>
          </p:cNvSpPr>
          <p:nvPr>
            <p:ph type="title"/>
          </p:nvPr>
        </p:nvSpPr>
        <p:spPr>
          <a:xfrm>
            <a:off x="707630" y="377847"/>
            <a:ext cx="8520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ct val="111111"/>
            </a:pPr>
            <a:r>
              <a:rPr lang="en-GB" sz="3200" b="1">
                <a:effectLst>
                  <a:outerShdw blurRad="38100" dist="38100" dir="2700000" algn="tl">
                    <a:srgbClr val="000000">
                      <a:alpha val="43137"/>
                    </a:srgbClr>
                  </a:outerShdw>
                </a:effectLst>
              </a:rPr>
              <a:t>Piezo Sensor</a:t>
            </a:r>
            <a:r>
              <a:rPr lang="en-GB" sz="3200">
                <a:effectLst>
                  <a:outerShdw blurRad="38100" dist="38100" dir="2700000" algn="tl">
                    <a:srgbClr val="000000">
                      <a:alpha val="43137"/>
                    </a:srgbClr>
                  </a:outerShdw>
                </a:effectLst>
              </a:rPr>
              <a:t> </a:t>
            </a:r>
            <a:endParaRPr sz="3200">
              <a:effectLst>
                <a:outerShdw blurRad="38100" dist="38100" dir="2700000" algn="tl">
                  <a:srgbClr val="000000">
                    <a:alpha val="43137"/>
                  </a:srgbClr>
                </a:outerShdw>
              </a:effectLst>
            </a:endParaRPr>
          </a:p>
        </p:txBody>
      </p:sp>
      <p:sp>
        <p:nvSpPr>
          <p:cNvPr id="381" name="Google Shape;381;p51"/>
          <p:cNvSpPr txBox="1">
            <a:spLocks noGrp="1"/>
          </p:cNvSpPr>
          <p:nvPr>
            <p:ph type="body" idx="1"/>
          </p:nvPr>
        </p:nvSpPr>
        <p:spPr>
          <a:xfrm>
            <a:off x="202875" y="1387673"/>
            <a:ext cx="8520600" cy="505434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Aft>
                <a:spcPts val="1200"/>
              </a:spcAft>
              <a:buNone/>
            </a:pPr>
            <a:r>
              <a:rPr lang="en-GB" sz="1600">
                <a:solidFill>
                  <a:schemeClr val="dk1"/>
                </a:solidFill>
              </a:rPr>
              <a:t>               </a:t>
            </a:r>
            <a:r>
              <a:rPr lang="en-GB" sz="2000">
                <a:solidFill>
                  <a:schemeClr val="dk1"/>
                </a:solidFill>
              </a:rPr>
              <a:t> </a:t>
            </a:r>
            <a:r>
              <a:rPr lang="en-GB" sz="2000">
                <a:solidFill>
                  <a:schemeClr val="accent5">
                    <a:lumMod val="75000"/>
                  </a:schemeClr>
                </a:solidFill>
              </a:rPr>
              <a:t>       </a:t>
            </a:r>
          </a:p>
        </p:txBody>
      </p:sp>
      <p:pic>
        <p:nvPicPr>
          <p:cNvPr id="3" name="Picture 3" descr="Diagram&#10;&#10;Description automatically generated">
            <a:extLst>
              <a:ext uri="{FF2B5EF4-FFF2-40B4-BE49-F238E27FC236}">
                <a16:creationId xmlns:a16="http://schemas.microsoft.com/office/drawing/2014/main" id="{8C41C6B1-0166-A9C2-C741-909CDDB7AA7F}"/>
              </a:ext>
            </a:extLst>
          </p:cNvPr>
          <p:cNvPicPr>
            <a:picLocks noChangeAspect="1"/>
          </p:cNvPicPr>
          <p:nvPr/>
        </p:nvPicPr>
        <p:blipFill>
          <a:blip r:embed="rId4"/>
          <a:stretch>
            <a:fillRect/>
          </a:stretch>
        </p:blipFill>
        <p:spPr>
          <a:xfrm>
            <a:off x="565350" y="1415559"/>
            <a:ext cx="3271796" cy="2694960"/>
          </a:xfrm>
          <a:prstGeom prst="rect">
            <a:avLst/>
          </a:prstGeom>
        </p:spPr>
      </p:pic>
      <p:pic>
        <p:nvPicPr>
          <p:cNvPr id="9" name="Picture 2">
            <a:extLst>
              <a:ext uri="{FF2B5EF4-FFF2-40B4-BE49-F238E27FC236}">
                <a16:creationId xmlns:a16="http://schemas.microsoft.com/office/drawing/2014/main" id="{B2ED0D8C-EAC9-1613-F20A-1EFD69F34E2B}"/>
              </a:ext>
            </a:extLst>
          </p:cNvPr>
          <p:cNvPicPr>
            <a:picLocks noChangeAspect="1"/>
          </p:cNvPicPr>
          <p:nvPr/>
        </p:nvPicPr>
        <p:blipFill>
          <a:blip r:embed="rId5"/>
          <a:stretch>
            <a:fillRect/>
          </a:stretch>
        </p:blipFill>
        <p:spPr>
          <a:xfrm>
            <a:off x="4760136" y="1336001"/>
            <a:ext cx="4325814" cy="2578948"/>
          </a:xfrm>
          <a:prstGeom prst="rect">
            <a:avLst/>
          </a:prstGeom>
        </p:spPr>
      </p:pic>
      <p:sp>
        <p:nvSpPr>
          <p:cNvPr id="11" name="TextBox 10">
            <a:extLst>
              <a:ext uri="{FF2B5EF4-FFF2-40B4-BE49-F238E27FC236}">
                <a16:creationId xmlns:a16="http://schemas.microsoft.com/office/drawing/2014/main" id="{4F3CB2CF-2405-B113-BB6D-1BE45BEBA99A}"/>
              </a:ext>
            </a:extLst>
          </p:cNvPr>
          <p:cNvSpPr txBox="1"/>
          <p:nvPr/>
        </p:nvSpPr>
        <p:spPr>
          <a:xfrm>
            <a:off x="473910" y="4645403"/>
            <a:ext cx="7978529" cy="1345048"/>
          </a:xfrm>
          <a:prstGeom prst="rect">
            <a:avLst/>
          </a:prstGeom>
          <a:noFill/>
        </p:spPr>
        <p:txBody>
          <a:bodyPr wrap="square">
            <a:spAutoFit/>
          </a:bodyPr>
          <a:lstStyle/>
          <a:p>
            <a:pPr marL="456565" lvl="0" indent="-329565" algn="just">
              <a:lnSpc>
                <a:spcPct val="150000"/>
              </a:lnSpc>
              <a:spcBef>
                <a:spcPts val="1200"/>
              </a:spcBef>
              <a:spcAft>
                <a:spcPts val="0"/>
              </a:spcAft>
              <a:buSzPct val="100000"/>
              <a:buChar char="●"/>
            </a:pPr>
            <a:r>
              <a:rPr lang="en-US" sz="1400">
                <a:solidFill>
                  <a:schemeClr val="dk1"/>
                </a:solidFill>
              </a:rPr>
              <a:t>Six </a:t>
            </a:r>
            <a:r>
              <a:rPr lang="en-US" sz="1400">
                <a:solidFill>
                  <a:schemeClr val="dk1"/>
                </a:solidFill>
                <a:ea typeface="Times New Roman"/>
                <a:cs typeface="Times New Roman"/>
                <a:sym typeface="Times New Roman"/>
              </a:rPr>
              <a:t>piezo sensors use to detect the punch of the boxing player.</a:t>
            </a:r>
            <a:endParaRPr lang="en-US" sz="1400">
              <a:solidFill>
                <a:schemeClr val="dk1"/>
              </a:solidFill>
              <a:ea typeface="Times New Roman"/>
              <a:cs typeface="Times New Roman"/>
            </a:endParaRPr>
          </a:p>
          <a:p>
            <a:pPr marL="456565" lvl="0" indent="-329565" algn="just" rtl="0">
              <a:lnSpc>
                <a:spcPct val="150000"/>
              </a:lnSpc>
              <a:spcBef>
                <a:spcPts val="0"/>
              </a:spcBef>
              <a:spcAft>
                <a:spcPts val="0"/>
              </a:spcAft>
              <a:buClr>
                <a:schemeClr val="dk1"/>
              </a:buClr>
              <a:buSzPct val="100000"/>
              <a:buFont typeface="Times New Roman"/>
              <a:buChar char="●"/>
            </a:pPr>
            <a:r>
              <a:rPr lang="en-US" sz="1400">
                <a:solidFill>
                  <a:schemeClr val="dk1"/>
                </a:solidFill>
                <a:ea typeface="Times New Roman"/>
                <a:cs typeface="Times New Roman"/>
                <a:sym typeface="Times New Roman"/>
              </a:rPr>
              <a:t>Identify the punch that the player made, by voltage produced in sensor.</a:t>
            </a:r>
            <a:endParaRPr lang="en-US" sz="1400">
              <a:solidFill>
                <a:schemeClr val="dk1"/>
              </a:solidFill>
              <a:ea typeface="Times New Roman"/>
              <a:cs typeface="Times New Roman"/>
            </a:endParaRPr>
          </a:p>
          <a:p>
            <a:pPr marL="456565" lvl="0" indent="-329565" algn="just" rtl="0">
              <a:lnSpc>
                <a:spcPct val="150000"/>
              </a:lnSpc>
              <a:spcBef>
                <a:spcPts val="0"/>
              </a:spcBef>
              <a:spcAft>
                <a:spcPts val="0"/>
              </a:spcAft>
              <a:buClr>
                <a:schemeClr val="dk1"/>
              </a:buClr>
              <a:buSzPct val="100000"/>
              <a:buFont typeface="Times New Roman"/>
              <a:buChar char="●"/>
            </a:pPr>
            <a:r>
              <a:rPr lang="en-US" sz="1400">
                <a:solidFill>
                  <a:schemeClr val="dk1"/>
                </a:solidFill>
                <a:ea typeface="Times New Roman"/>
                <a:cs typeface="Times New Roman"/>
                <a:sym typeface="Times New Roman"/>
              </a:rPr>
              <a:t>Then the machine guides the player to punch the most suitable position for the next attack by lighting LED bulbs in sequence according to each technique.</a:t>
            </a:r>
            <a:endParaRPr lang="en-US" sz="1400">
              <a:solidFill>
                <a:schemeClr val="dk1"/>
              </a:solidFill>
              <a:ea typeface="Times New Roman"/>
              <a:cs typeface="Times New Roman"/>
            </a:endParaRPr>
          </a:p>
        </p:txBody>
      </p:sp>
      <p:sp>
        <p:nvSpPr>
          <p:cNvPr id="4" name="TextBox 3">
            <a:extLst>
              <a:ext uri="{FF2B5EF4-FFF2-40B4-BE49-F238E27FC236}">
                <a16:creationId xmlns:a16="http://schemas.microsoft.com/office/drawing/2014/main" id="{9479C21C-7FB9-00C7-2FFF-3828EA157F5A}"/>
              </a:ext>
            </a:extLst>
          </p:cNvPr>
          <p:cNvSpPr txBox="1"/>
          <p:nvPr/>
        </p:nvSpPr>
        <p:spPr>
          <a:xfrm>
            <a:off x="1639783" y="3798836"/>
            <a:ext cx="1940560" cy="307777"/>
          </a:xfrm>
          <a:prstGeom prst="rect">
            <a:avLst/>
          </a:prstGeom>
          <a:noFill/>
        </p:spPr>
        <p:txBody>
          <a:bodyPr wrap="square" rtlCol="0">
            <a:spAutoFit/>
          </a:bodyPr>
          <a:lstStyle/>
          <a:p>
            <a:r>
              <a:rPr lang="en-US"/>
              <a:t>Positive pin </a:t>
            </a:r>
          </a:p>
        </p:txBody>
      </p:sp>
      <p:sp>
        <p:nvSpPr>
          <p:cNvPr id="5" name="TextBox 4">
            <a:extLst>
              <a:ext uri="{FF2B5EF4-FFF2-40B4-BE49-F238E27FC236}">
                <a16:creationId xmlns:a16="http://schemas.microsoft.com/office/drawing/2014/main" id="{EC5A2CBE-832A-873A-28A0-270F9784AEB7}"/>
              </a:ext>
            </a:extLst>
          </p:cNvPr>
          <p:cNvSpPr txBox="1"/>
          <p:nvPr/>
        </p:nvSpPr>
        <p:spPr>
          <a:xfrm>
            <a:off x="3440996" y="2317698"/>
            <a:ext cx="1526934" cy="307777"/>
          </a:xfrm>
          <a:prstGeom prst="rect">
            <a:avLst/>
          </a:prstGeom>
          <a:noFill/>
        </p:spPr>
        <p:txBody>
          <a:bodyPr wrap="square" rtlCol="0">
            <a:spAutoFit/>
          </a:bodyPr>
          <a:lstStyle/>
          <a:p>
            <a:r>
              <a:rPr lang="en-US"/>
              <a:t>Negative pin</a:t>
            </a:r>
          </a:p>
        </p:txBody>
      </p:sp>
      <p:cxnSp>
        <p:nvCxnSpPr>
          <p:cNvPr id="7" name="Straight Arrow Connector 6">
            <a:extLst>
              <a:ext uri="{FF2B5EF4-FFF2-40B4-BE49-F238E27FC236}">
                <a16:creationId xmlns:a16="http://schemas.microsoft.com/office/drawing/2014/main" id="{753DAF40-B8B1-06C2-9AA1-EBB0939E21CB}"/>
              </a:ext>
            </a:extLst>
          </p:cNvPr>
          <p:cNvCxnSpPr>
            <a:cxnSpLocks/>
          </p:cNvCxnSpPr>
          <p:nvPr/>
        </p:nvCxnSpPr>
        <p:spPr>
          <a:xfrm flipV="1">
            <a:off x="2201248" y="3312160"/>
            <a:ext cx="408815" cy="555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6B09B7C-9801-6FEF-ABE5-1317D60682B9}"/>
              </a:ext>
            </a:extLst>
          </p:cNvPr>
          <p:cNvCxnSpPr>
            <a:cxnSpLocks/>
          </p:cNvCxnSpPr>
          <p:nvPr/>
        </p:nvCxnSpPr>
        <p:spPr>
          <a:xfrm flipH="1">
            <a:off x="3342640" y="2653361"/>
            <a:ext cx="455164" cy="4721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4FC2AAE-E221-380A-D054-DED4E495DE8D}"/>
              </a:ext>
            </a:extLst>
          </p:cNvPr>
          <p:cNvPicPr>
            <a:picLocks noChangeAspect="1"/>
          </p:cNvPicPr>
          <p:nvPr/>
        </p:nvPicPr>
        <p:blipFill>
          <a:blip r:embed="rId3"/>
          <a:stretch>
            <a:fillRect/>
          </a:stretch>
        </p:blipFill>
        <p:spPr>
          <a:xfrm>
            <a:off x="0" y="1"/>
            <a:ext cx="9144000" cy="6858000"/>
          </a:xfrm>
          <a:prstGeom prst="rect">
            <a:avLst/>
          </a:prstGeom>
        </p:spPr>
      </p:pic>
      <p:pic>
        <p:nvPicPr>
          <p:cNvPr id="223" name="Google Shape;223;p30"/>
          <p:cNvPicPr preferRelativeResize="0"/>
          <p:nvPr/>
        </p:nvPicPr>
        <p:blipFill rotWithShape="1">
          <a:blip r:embed="rId4">
            <a:alphaModFix/>
          </a:blip>
          <a:srcRect l="16136" t="2346" r="15227" b="2639"/>
          <a:stretch/>
        </p:blipFill>
        <p:spPr>
          <a:xfrm>
            <a:off x="426550" y="1750225"/>
            <a:ext cx="2651930" cy="2729007"/>
          </a:xfrm>
          <a:prstGeom prst="rect">
            <a:avLst/>
          </a:prstGeom>
          <a:noFill/>
          <a:ln>
            <a:noFill/>
          </a:ln>
        </p:spPr>
      </p:pic>
      <p:sp>
        <p:nvSpPr>
          <p:cNvPr id="224" name="Google Shape;224;p30"/>
          <p:cNvSpPr txBox="1"/>
          <p:nvPr/>
        </p:nvSpPr>
        <p:spPr>
          <a:xfrm>
            <a:off x="3248774" y="1602210"/>
            <a:ext cx="5340837" cy="383177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just" rtl="0">
              <a:lnSpc>
                <a:spcPct val="150000"/>
              </a:lnSpc>
              <a:spcBef>
                <a:spcPts val="0"/>
              </a:spcBef>
              <a:spcAft>
                <a:spcPts val="0"/>
              </a:spcAft>
              <a:buNone/>
            </a:pPr>
            <a:r>
              <a:rPr lang="en-GB" sz="1600" b="0" i="0" u="none" strike="noStrike" cap="none">
                <a:solidFill>
                  <a:srgbClr val="000000"/>
                </a:solidFill>
                <a:ea typeface="Calibri"/>
                <a:cs typeface="Calibri"/>
                <a:sym typeface="Calibri"/>
              </a:rPr>
              <a:t>LED lights are used to guide the player. Led lights are placed in an unbreakable glass cover to protect them from players’ punch. If not, the lights can get broken. These lights indicate the place that the player wanted to punch. If the player punches to the place which the light indicates then the piezo detect the punch and the LED turns off. Then the next LED will turn on where the player wanted to punch next. Likewise, lights turn on in order according to the combination that the player selects.</a:t>
            </a:r>
            <a:endParaRPr lang="en-US"/>
          </a:p>
          <a:p>
            <a:pPr marL="0" marR="0" lvl="0" indent="0" algn="just" rtl="0">
              <a:lnSpc>
                <a:spcPct val="15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25" name="Google Shape;225;p30"/>
          <p:cNvSpPr txBox="1"/>
          <p:nvPr/>
        </p:nvSpPr>
        <p:spPr>
          <a:xfrm>
            <a:off x="426550" y="556773"/>
            <a:ext cx="4977843"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2400" b="1" i="0" u="none" strike="noStrike" cap="none">
                <a:solidFill>
                  <a:srgbClr val="000000"/>
                </a:solidFill>
                <a:effectLst>
                  <a:outerShdw blurRad="38100" dist="38100" dir="2700000" algn="tl">
                    <a:srgbClr val="000000">
                      <a:alpha val="43137"/>
                    </a:srgbClr>
                  </a:outerShdw>
                </a:effectLst>
                <a:sym typeface="Arial"/>
              </a:rPr>
              <a:t>LED lights and Piezo sensors</a:t>
            </a:r>
            <a:endParaRPr sz="1867" b="1">
              <a:effectLst>
                <a:outerShdw blurRad="38100" dist="38100" dir="2700000" algn="tl">
                  <a:srgbClr val="000000">
                    <a:alpha val="43137"/>
                  </a:srgbClr>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medium confidence">
            <a:extLst>
              <a:ext uri="{FF2B5EF4-FFF2-40B4-BE49-F238E27FC236}">
                <a16:creationId xmlns:a16="http://schemas.microsoft.com/office/drawing/2014/main" id="{44773A88-4904-2B79-F5E8-EBBF8A436DA1}"/>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19792B68-3FCB-A481-CE7D-8FF0D726D351}"/>
              </a:ext>
            </a:extLst>
          </p:cNvPr>
          <p:cNvSpPr>
            <a:spLocks noGrp="1"/>
          </p:cNvSpPr>
          <p:nvPr>
            <p:ph type="title"/>
          </p:nvPr>
        </p:nvSpPr>
        <p:spPr>
          <a:xfrm>
            <a:off x="496866" y="303293"/>
            <a:ext cx="2949178" cy="467406"/>
          </a:xfrm>
        </p:spPr>
        <p:txBody>
          <a:bodyPr>
            <a:noAutofit/>
          </a:bodyPr>
          <a:lstStyle/>
          <a:p>
            <a:r>
              <a:rPr lang="en-GB" sz="2800" b="1">
                <a:effectLst>
                  <a:outerShdw blurRad="38100" dist="38100" dir="2700000" algn="tl">
                    <a:srgbClr val="000000">
                      <a:alpha val="43137"/>
                    </a:srgbClr>
                  </a:outerShdw>
                </a:effectLst>
                <a:latin typeface="Arial"/>
                <a:cs typeface="Calibri Light"/>
              </a:rPr>
              <a:t>Technique</a:t>
            </a:r>
            <a:endParaRPr lang="en-GB" sz="2800" b="1">
              <a:effectLst>
                <a:outerShdw blurRad="38100" dist="38100" dir="2700000" algn="tl">
                  <a:srgbClr val="000000">
                    <a:alpha val="43137"/>
                  </a:srgbClr>
                </a:outerShdw>
              </a:effectLst>
              <a:latin typeface="Arial"/>
            </a:endParaRPr>
          </a:p>
        </p:txBody>
      </p:sp>
      <p:pic>
        <p:nvPicPr>
          <p:cNvPr id="5" name="Picture 5" descr="Diagram&#10;&#10;Description automatically generated">
            <a:extLst>
              <a:ext uri="{FF2B5EF4-FFF2-40B4-BE49-F238E27FC236}">
                <a16:creationId xmlns:a16="http://schemas.microsoft.com/office/drawing/2014/main" id="{19962141-66A4-7183-FA25-CEE1AF3CAA43}"/>
              </a:ext>
            </a:extLst>
          </p:cNvPr>
          <p:cNvPicPr>
            <a:picLocks noGrp="1" noChangeAspect="1"/>
          </p:cNvPicPr>
          <p:nvPr>
            <p:ph idx="1"/>
          </p:nvPr>
        </p:nvPicPr>
        <p:blipFill>
          <a:blip r:embed="rId3"/>
          <a:stretch>
            <a:fillRect/>
          </a:stretch>
        </p:blipFill>
        <p:spPr>
          <a:xfrm>
            <a:off x="6318787" y="989649"/>
            <a:ext cx="2169659" cy="1844616"/>
          </a:xfrm>
        </p:spPr>
      </p:pic>
      <p:sp>
        <p:nvSpPr>
          <p:cNvPr id="4" name="Text Placeholder 3">
            <a:extLst>
              <a:ext uri="{FF2B5EF4-FFF2-40B4-BE49-F238E27FC236}">
                <a16:creationId xmlns:a16="http://schemas.microsoft.com/office/drawing/2014/main" id="{43FFDD9C-3EC5-9ED4-2F02-EAC53212EAB9}"/>
              </a:ext>
            </a:extLst>
          </p:cNvPr>
          <p:cNvSpPr>
            <a:spLocks noGrp="1"/>
          </p:cNvSpPr>
          <p:nvPr>
            <p:ph type="body" sz="half" idx="2"/>
          </p:nvPr>
        </p:nvSpPr>
        <p:spPr>
          <a:xfrm>
            <a:off x="251052" y="917251"/>
            <a:ext cx="8715202" cy="5602218"/>
          </a:xfrm>
        </p:spPr>
        <p:txBody>
          <a:bodyPr vert="horz" lIns="91440" tIns="45720" rIns="91440" bIns="45720" rtlCol="0" anchor="t">
            <a:normAutofit/>
          </a:bodyPr>
          <a:lstStyle/>
          <a:p>
            <a:pPr algn="just">
              <a:lnSpc>
                <a:spcPct val="170000"/>
              </a:lnSpc>
            </a:pPr>
            <a:endParaRPr lang="en-US" sz="1400" dirty="0">
              <a:solidFill>
                <a:schemeClr val="dk1"/>
              </a:solidFill>
              <a:cs typeface="Calibri" panose="020F0502020204030204"/>
            </a:endParaRPr>
          </a:p>
          <a:p>
            <a:pPr marL="285750" indent="-285750" algn="just">
              <a:lnSpc>
                <a:spcPct val="170000"/>
              </a:lnSpc>
              <a:buChar char="•"/>
            </a:pPr>
            <a:endParaRPr lang="en-GB" sz="1400" dirty="0">
              <a:solidFill>
                <a:schemeClr val="dk1"/>
              </a:solidFill>
              <a:latin typeface="Arial"/>
              <a:ea typeface="+mn-lt"/>
              <a:cs typeface="Arial"/>
            </a:endParaRPr>
          </a:p>
          <a:p>
            <a:pPr algn="just">
              <a:lnSpc>
                <a:spcPct val="170000"/>
              </a:lnSpc>
            </a:pPr>
            <a:endParaRPr lang="en-GB" sz="1400" dirty="0">
              <a:solidFill>
                <a:schemeClr val="dk1"/>
              </a:solidFill>
              <a:latin typeface="Arial"/>
              <a:ea typeface="+mn-lt"/>
              <a:cs typeface="Arial"/>
            </a:endParaRPr>
          </a:p>
          <a:p>
            <a:pPr algn="just"/>
            <a:endParaRPr lang="en-GB" sz="2000" b="1" dirty="0">
              <a:solidFill>
                <a:schemeClr val="dk1"/>
              </a:solidFill>
              <a:latin typeface="Arial"/>
              <a:ea typeface="+mn-lt"/>
              <a:cs typeface="+mn-lt"/>
            </a:endParaRPr>
          </a:p>
          <a:p>
            <a:pPr marL="342900" indent="-342900" algn="just">
              <a:buFont typeface="Wingdings" panose="020B0604020202020204" pitchFamily="34" charset="0"/>
              <a:buChar char="v"/>
            </a:pPr>
            <a:r>
              <a:rPr lang="en-GB" sz="2000" dirty="0">
                <a:solidFill>
                  <a:schemeClr val="dk1"/>
                </a:solidFill>
                <a:latin typeface="Arial"/>
                <a:ea typeface="+mn-lt"/>
                <a:cs typeface="+mn-lt"/>
              </a:rPr>
              <a:t>Working of piezo sensor</a:t>
            </a:r>
            <a:endParaRPr lang="en-GB" sz="2000" dirty="0">
              <a:solidFill>
                <a:schemeClr val="dk1"/>
              </a:solidFill>
              <a:latin typeface="Arial"/>
              <a:ea typeface="+mn-lt"/>
              <a:cs typeface="Arial"/>
            </a:endParaRPr>
          </a:p>
          <a:p>
            <a:pPr marL="456565" indent="-342265" algn="just">
              <a:lnSpc>
                <a:spcPct val="100000"/>
              </a:lnSpc>
              <a:spcBef>
                <a:spcPts val="0"/>
              </a:spcBef>
            </a:pPr>
            <a:endParaRPr lang="en-GB" sz="2000" dirty="0">
              <a:solidFill>
                <a:schemeClr val="dk1"/>
              </a:solidFill>
              <a:latin typeface="Calibri"/>
              <a:ea typeface="+mn-lt"/>
              <a:cs typeface="+mn-lt"/>
            </a:endParaRPr>
          </a:p>
          <a:p>
            <a:endParaRPr lang="en-GB" sz="2000" b="1" dirty="0">
              <a:solidFill>
                <a:schemeClr val="dk1"/>
              </a:solidFill>
              <a:latin typeface="Calibri"/>
              <a:cs typeface="Calibri"/>
            </a:endParaRPr>
          </a:p>
          <a:p>
            <a:pPr marL="285750" indent="-285750">
              <a:buChar char="•"/>
            </a:pPr>
            <a:endParaRPr lang="en-GB" dirty="0">
              <a:solidFill>
                <a:schemeClr val="dk1"/>
              </a:solidFill>
              <a:latin typeface="Arial"/>
              <a:cs typeface="Arial"/>
            </a:endParaRPr>
          </a:p>
        </p:txBody>
      </p:sp>
      <p:pic>
        <p:nvPicPr>
          <p:cNvPr id="6" name="Picture 6" descr="Diagram&#10;&#10;Description automatically generated">
            <a:extLst>
              <a:ext uri="{FF2B5EF4-FFF2-40B4-BE49-F238E27FC236}">
                <a16:creationId xmlns:a16="http://schemas.microsoft.com/office/drawing/2014/main" id="{20A92A93-7BD6-64FC-7FDC-CDB3DE188075}"/>
              </a:ext>
            </a:extLst>
          </p:cNvPr>
          <p:cNvPicPr>
            <a:picLocks noChangeAspect="1"/>
          </p:cNvPicPr>
          <p:nvPr/>
        </p:nvPicPr>
        <p:blipFill rotWithShape="1">
          <a:blip r:embed="rId4"/>
          <a:srcRect r="372" b="11532"/>
          <a:stretch/>
        </p:blipFill>
        <p:spPr>
          <a:xfrm>
            <a:off x="883784" y="3641271"/>
            <a:ext cx="3539227" cy="2376106"/>
          </a:xfrm>
          <a:prstGeom prst="rect">
            <a:avLst/>
          </a:prstGeom>
        </p:spPr>
      </p:pic>
      <p:pic>
        <p:nvPicPr>
          <p:cNvPr id="7" name="Picture 6" descr="Diagram&#10;&#10;Description automatically generated">
            <a:extLst>
              <a:ext uri="{FF2B5EF4-FFF2-40B4-BE49-F238E27FC236}">
                <a16:creationId xmlns:a16="http://schemas.microsoft.com/office/drawing/2014/main" id="{7FF67F57-7202-0705-E772-A140456C0D28}"/>
              </a:ext>
            </a:extLst>
          </p:cNvPr>
          <p:cNvPicPr>
            <a:picLocks noChangeAspect="1"/>
          </p:cNvPicPr>
          <p:nvPr/>
        </p:nvPicPr>
        <p:blipFill>
          <a:blip r:embed="rId5"/>
          <a:stretch>
            <a:fillRect/>
          </a:stretch>
        </p:blipFill>
        <p:spPr>
          <a:xfrm>
            <a:off x="6242406" y="3476558"/>
            <a:ext cx="2246040" cy="2391793"/>
          </a:xfrm>
          <a:prstGeom prst="rect">
            <a:avLst/>
          </a:prstGeom>
        </p:spPr>
      </p:pic>
      <p:sp>
        <p:nvSpPr>
          <p:cNvPr id="11" name="TextBox 10">
            <a:extLst>
              <a:ext uri="{FF2B5EF4-FFF2-40B4-BE49-F238E27FC236}">
                <a16:creationId xmlns:a16="http://schemas.microsoft.com/office/drawing/2014/main" id="{CBD9F38A-E889-175F-7B49-6A0B94BEACE5}"/>
              </a:ext>
            </a:extLst>
          </p:cNvPr>
          <p:cNvSpPr txBox="1"/>
          <p:nvPr/>
        </p:nvSpPr>
        <p:spPr>
          <a:xfrm>
            <a:off x="251052" y="1210355"/>
            <a:ext cx="4804679" cy="11546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n-GB" sz="1600">
                <a:solidFill>
                  <a:schemeClr val="dk1"/>
                </a:solidFill>
              </a:rPr>
              <a:t>A sensor which works on the principle of Piezoelectricity is known as Piezoelectric Sensor.</a:t>
            </a:r>
            <a:r>
              <a:rPr lang="en-GB" sz="1600"/>
              <a:t> </a:t>
            </a:r>
            <a:endParaRPr lang="en-US" sz="1600"/>
          </a:p>
        </p:txBody>
      </p:sp>
    </p:spTree>
    <p:extLst>
      <p:ext uri="{BB962C8B-B14F-4D97-AF65-F5344CB8AC3E}">
        <p14:creationId xmlns:p14="http://schemas.microsoft.com/office/powerpoint/2010/main" val="541127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A9B33A0C-2D70-2D0A-F7A6-822F10159646}"/>
              </a:ext>
            </a:extLst>
          </p:cNvPr>
          <p:cNvPicPr>
            <a:picLocks noChangeAspect="1"/>
          </p:cNvPicPr>
          <p:nvPr/>
        </p:nvPicPr>
        <p:blipFill>
          <a:blip r:embed="rId3"/>
          <a:stretch>
            <a:fillRect/>
          </a:stretch>
        </p:blipFill>
        <p:spPr>
          <a:xfrm>
            <a:off x="0" y="1"/>
            <a:ext cx="9144000" cy="6858000"/>
          </a:xfrm>
          <a:prstGeom prst="rect">
            <a:avLst/>
          </a:prstGeom>
        </p:spPr>
      </p:pic>
      <p:sp>
        <p:nvSpPr>
          <p:cNvPr id="413" name="Google Shape;413;p55"/>
          <p:cNvSpPr txBox="1">
            <a:spLocks noGrp="1"/>
          </p:cNvSpPr>
          <p:nvPr>
            <p:ph type="title"/>
          </p:nvPr>
        </p:nvSpPr>
        <p:spPr>
          <a:xfrm>
            <a:off x="274004" y="162560"/>
            <a:ext cx="8520600" cy="7315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lnSpc>
                <a:spcPct val="114999"/>
              </a:lnSpc>
              <a:buSzPts val="990"/>
            </a:pPr>
            <a:r>
              <a:rPr lang="en-GB" sz="2450">
                <a:latin typeface="Times New Roman"/>
                <a:ea typeface="Times New Roman"/>
                <a:cs typeface="Times New Roman"/>
                <a:sym typeface="Times New Roman"/>
              </a:rPr>
              <a:t> </a:t>
            </a:r>
            <a:r>
              <a:rPr lang="en-GB" sz="2400">
                <a:ea typeface="Times New Roman"/>
                <a:cs typeface="Times New Roman"/>
                <a:sym typeface="Times New Roman"/>
              </a:rPr>
              <a:t> </a:t>
            </a:r>
            <a:r>
              <a:rPr lang="en-US" sz="3200">
                <a:solidFill>
                  <a:schemeClr val="dk1"/>
                </a:solidFill>
                <a:effectLst>
                  <a:outerShdw blurRad="38100" dist="38100" dir="2700000" algn="tl">
                    <a:srgbClr val="000000">
                      <a:alpha val="43137"/>
                    </a:srgbClr>
                  </a:outerShdw>
                </a:effectLst>
              </a:rPr>
              <a:t>Specification</a:t>
            </a:r>
          </a:p>
          <a:p>
            <a:pPr>
              <a:buSzPts val="990"/>
            </a:pPr>
            <a:endParaRPr lang="en-GB" sz="2400">
              <a:cs typeface="Times New Roman"/>
            </a:endParaRPr>
          </a:p>
        </p:txBody>
      </p:sp>
      <p:sp>
        <p:nvSpPr>
          <p:cNvPr id="414" name="Google Shape;414;p55"/>
          <p:cNvSpPr txBox="1">
            <a:spLocks noGrp="1"/>
          </p:cNvSpPr>
          <p:nvPr>
            <p:ph type="body" idx="1"/>
          </p:nvPr>
        </p:nvSpPr>
        <p:spPr>
          <a:xfrm>
            <a:off x="349396" y="949216"/>
            <a:ext cx="8445208" cy="57462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6565" indent="-342265" algn="just">
              <a:lnSpc>
                <a:spcPct val="150000"/>
              </a:lnSpc>
              <a:buNone/>
            </a:pPr>
            <a:r>
              <a:rPr lang="en-US" sz="1600"/>
              <a:t>●Maximum current 15mA;</a:t>
            </a:r>
          </a:p>
          <a:p>
            <a:pPr marL="456565" indent="-342265" algn="just">
              <a:lnSpc>
                <a:spcPct val="150000"/>
              </a:lnSpc>
              <a:buNone/>
            </a:pPr>
            <a:r>
              <a:rPr lang="en-US" sz="1600"/>
              <a:t>●Voltage:≤30Vdc;</a:t>
            </a:r>
          </a:p>
          <a:p>
            <a:pPr marL="456565" indent="-342265" algn="just">
              <a:lnSpc>
                <a:spcPct val="150000"/>
              </a:lnSpc>
              <a:buNone/>
            </a:pPr>
            <a:r>
              <a:rPr lang="en-US" sz="1600"/>
              <a:t>●Operating temperature:-20°C~+60°C</a:t>
            </a:r>
          </a:p>
          <a:p>
            <a:pPr marL="456565" indent="-342265" algn="just">
              <a:lnSpc>
                <a:spcPct val="150000"/>
              </a:lnSpc>
              <a:buNone/>
            </a:pPr>
            <a:r>
              <a:rPr lang="en-US" sz="1600"/>
              <a:t>●Storage temperature:-30°C~+70°C</a:t>
            </a:r>
          </a:p>
          <a:p>
            <a:pPr marL="456565" indent="-342265" algn="just">
              <a:lnSpc>
                <a:spcPct val="150000"/>
              </a:lnSpc>
              <a:buNone/>
            </a:pPr>
            <a:r>
              <a:rPr lang="en-US" sz="1600"/>
              <a:t>●Low Soldering temperature</a:t>
            </a:r>
          </a:p>
          <a:p>
            <a:pPr marL="456565" indent="-342265" algn="just">
              <a:lnSpc>
                <a:spcPct val="150000"/>
              </a:lnSpc>
              <a:buNone/>
            </a:pPr>
            <a:r>
              <a:rPr lang="en-US" sz="1600"/>
              <a:t>●Strain sensitivity: 5V/µƐ</a:t>
            </a:r>
          </a:p>
          <a:p>
            <a:pPr marL="456565" indent="-342265" algn="just">
              <a:lnSpc>
                <a:spcPct val="150000"/>
              </a:lnSpc>
              <a:buNone/>
            </a:pPr>
            <a:r>
              <a:rPr lang="en-US" sz="1600"/>
              <a:t>●Material: Quartz (mostly used)</a:t>
            </a:r>
            <a:endParaRPr lang="en-US" sz="1200">
              <a:solidFill>
                <a:schemeClr val="dk1"/>
              </a:solidFill>
            </a:endParaRPr>
          </a:p>
          <a:p>
            <a:pPr marL="0" lvl="0" indent="0" algn="just" rtl="0">
              <a:lnSpc>
                <a:spcPct val="114999"/>
              </a:lnSpc>
              <a:spcBef>
                <a:spcPts val="0"/>
              </a:spcBef>
              <a:spcAft>
                <a:spcPts val="0"/>
              </a:spcAft>
              <a:buNone/>
            </a:pPr>
            <a:endParaRPr lang="en-US" sz="1600">
              <a:solidFill>
                <a:schemeClr val="dk1"/>
              </a:solidFill>
              <a:ea typeface="Times New Roman"/>
              <a:cs typeface="Times New Roman"/>
            </a:endParaRPr>
          </a:p>
          <a:p>
            <a:pPr marL="0" marR="0" lvl="0" indent="0" algn="l" rtl="0">
              <a:lnSpc>
                <a:spcPct val="150000"/>
              </a:lnSpc>
              <a:spcBef>
                <a:spcPts val="0"/>
              </a:spcBef>
              <a:spcAft>
                <a:spcPts val="0"/>
              </a:spcAft>
              <a:buClr>
                <a:srgbClr val="000000"/>
              </a:buClr>
              <a:buSzPts val="1700"/>
              <a:buFont typeface="Arial"/>
              <a:buNone/>
            </a:pPr>
            <a:r>
              <a:rPr lang="en-GB" sz="1600" b="0" i="0" u="none" strike="noStrike" cap="none">
                <a:solidFill>
                  <a:srgbClr val="000000"/>
                </a:solidFill>
                <a:latin typeface="Arial" panose="020B0604020202020204" pitchFamily="34" charset="0"/>
                <a:cs typeface="Arial" panose="020B0604020202020204" pitchFamily="34" charset="0"/>
                <a:sym typeface="Arial"/>
              </a:rPr>
              <a:t>Link for data sheet-</a:t>
            </a:r>
            <a:endParaRPr lang="en-GB" sz="1600" b="0" i="0" u="none" strike="noStrike" cap="none">
              <a:solidFill>
                <a:srgbClr val="000000"/>
              </a:solidFill>
              <a:latin typeface="Arial" panose="020B0604020202020204" pitchFamily="34" charset="0"/>
              <a:cs typeface="Arial" panose="020B0604020202020204" pitchFamily="34" charset="0"/>
            </a:endParaRPr>
          </a:p>
          <a:p>
            <a:pPr marL="0" marR="0" lvl="0" indent="0" algn="l" rtl="0">
              <a:lnSpc>
                <a:spcPct val="150000"/>
              </a:lnSpc>
              <a:spcBef>
                <a:spcPts val="0"/>
              </a:spcBef>
              <a:spcAft>
                <a:spcPts val="0"/>
              </a:spcAft>
              <a:buClr>
                <a:srgbClr val="000000"/>
              </a:buClr>
              <a:buSzPts val="1700"/>
              <a:buFont typeface="Arial"/>
              <a:buNone/>
            </a:pPr>
            <a:r>
              <a:rPr lang="en-GB" sz="1600" u="sng">
                <a:solidFill>
                  <a:schemeClr val="hlink"/>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https://drive.google.com/file/d/14vjLFLfDX9N1wBRuEbYhlYJ7Q3bt68cu/view?usp=sharing</a:t>
            </a:r>
            <a:endParaRPr lang="en-GB" sz="1600" b="0" i="0" u="none" strike="noStrike" cap="none">
              <a:solidFill>
                <a:schemeClr val="hlink"/>
              </a:solidFill>
              <a:latin typeface="Arial" panose="020B0604020202020204" pitchFamily="34" charset="0"/>
              <a:cs typeface="Arial" panose="020B0604020202020204" pitchFamily="34" charset="0"/>
              <a:sym typeface="Arial"/>
            </a:endParaRPr>
          </a:p>
          <a:p>
            <a:pPr marL="0" lvl="0" indent="0" algn="just" rtl="0">
              <a:lnSpc>
                <a:spcPct val="114999"/>
              </a:lnSpc>
              <a:spcBef>
                <a:spcPts val="0"/>
              </a:spcBef>
              <a:spcAft>
                <a:spcPts val="0"/>
              </a:spcAft>
              <a:buNone/>
            </a:pPr>
            <a:endParaRPr lang="en-US" sz="1600">
              <a:solidFill>
                <a:schemeClr val="dk1"/>
              </a:solidFill>
              <a:latin typeface="Arial" panose="020B0604020202020204" pitchFamily="34" charset="0"/>
              <a:ea typeface="Times New Roman"/>
              <a:cs typeface="Arial" panose="020B0604020202020204" pitchFamily="34" charset="0"/>
            </a:endParaRPr>
          </a:p>
          <a:p>
            <a:pPr marL="0" indent="0">
              <a:spcBef>
                <a:spcPts val="1800"/>
              </a:spcBef>
              <a:buNone/>
            </a:pPr>
            <a:endParaRPr lang="en-US" sz="1200">
              <a:solidFill>
                <a:schemeClr val="dk1"/>
              </a:solidFill>
            </a:endParaRPr>
          </a:p>
          <a:p>
            <a:pPr marL="0" lvl="0" indent="0" algn="l" rtl="0">
              <a:lnSpc>
                <a:spcPct val="100000"/>
              </a:lnSpc>
              <a:spcBef>
                <a:spcPts val="0"/>
              </a:spcBef>
              <a:spcAft>
                <a:spcPts val="0"/>
              </a:spcAft>
              <a:buClr>
                <a:schemeClr val="dk1"/>
              </a:buClr>
              <a:buSzPct val="54999"/>
              <a:buFont typeface="Arial"/>
              <a:buNone/>
            </a:pPr>
            <a:endParaRPr lang="en-US" sz="1200">
              <a:solidFill>
                <a:schemeClr val="dk1"/>
              </a:solidFill>
            </a:endParaRPr>
          </a:p>
          <a:p>
            <a:pPr marL="0" lvl="0" indent="0" algn="just" rtl="0">
              <a:spcBef>
                <a:spcPts val="0"/>
              </a:spcBef>
              <a:spcAft>
                <a:spcPts val="0"/>
              </a:spcAft>
              <a:buNone/>
            </a:pPr>
            <a:endParaRPr lang="en-US" sz="1200">
              <a:solidFill>
                <a:schemeClr val="dk1"/>
              </a:solidFill>
              <a:latin typeface="Times New Roman"/>
              <a:ea typeface="Times New Roman"/>
              <a:cs typeface="Times New Roman"/>
            </a:endParaRPr>
          </a:p>
          <a:p>
            <a:pPr marL="0" indent="0" algn="just">
              <a:spcBef>
                <a:spcPts val="1200"/>
              </a:spcBef>
              <a:buClr>
                <a:schemeClr val="dk1"/>
              </a:buClr>
              <a:buSzPct val="78571"/>
              <a:buNone/>
            </a:pPr>
            <a:endParaRPr lang="en-US" sz="1200">
              <a:solidFill>
                <a:schemeClr val="dk1"/>
              </a:solidFill>
            </a:endParaRPr>
          </a:p>
          <a:p>
            <a:pPr marL="0" lvl="0" indent="0" algn="l" rtl="0">
              <a:spcBef>
                <a:spcPts val="1200"/>
              </a:spcBef>
              <a:spcAft>
                <a:spcPts val="0"/>
              </a:spcAft>
              <a:buNone/>
            </a:pPr>
            <a:endParaRPr lang="en-US"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stretch>
            <a:fillRect/>
          </a:stretch>
        </a:blipFill>
        <a:effectLst/>
      </p:bgPr>
    </p:bg>
    <p:spTree>
      <p:nvGrpSpPr>
        <p:cNvPr id="1" name="Shape 68"/>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44E84D39-D1FA-49D9-03BE-73BD9620C194}"/>
              </a:ext>
            </a:extLst>
          </p:cNvPr>
          <p:cNvPicPr>
            <a:picLocks noChangeAspect="1"/>
          </p:cNvPicPr>
          <p:nvPr/>
        </p:nvPicPr>
        <p:blipFill>
          <a:blip r:embed="rId4"/>
          <a:stretch>
            <a:fillRect/>
          </a:stretch>
        </p:blipFill>
        <p:spPr>
          <a:xfrm>
            <a:off x="0" y="1"/>
            <a:ext cx="9144000" cy="6858000"/>
          </a:xfrm>
          <a:prstGeom prst="rect">
            <a:avLst/>
          </a:prstGeom>
        </p:spPr>
      </p:pic>
      <p:sp>
        <p:nvSpPr>
          <p:cNvPr id="69" name="Google Shape;69;p13"/>
          <p:cNvSpPr txBox="1">
            <a:spLocks noGrp="1"/>
          </p:cNvSpPr>
          <p:nvPr>
            <p:ph type="title"/>
          </p:nvPr>
        </p:nvSpPr>
        <p:spPr>
          <a:xfrm>
            <a:off x="311700" y="502007"/>
            <a:ext cx="8520600" cy="707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2800"/>
              <a:buNone/>
            </a:pPr>
            <a:r>
              <a:rPr lang="en-GB" sz="2400" b="1">
                <a:effectLst>
                  <a:outerShdw blurRad="38100" dist="38100" dir="2700000" algn="tl">
                    <a:srgbClr val="000000">
                      <a:alpha val="43137"/>
                    </a:srgbClr>
                  </a:outerShdw>
                </a:effectLst>
              </a:rPr>
              <a:t>Brief Introduction on Boxing</a:t>
            </a:r>
          </a:p>
        </p:txBody>
      </p:sp>
      <p:sp>
        <p:nvSpPr>
          <p:cNvPr id="70" name="Google Shape;70;p13"/>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0" indent="-342892" algn="l" rtl="0">
              <a:lnSpc>
                <a:spcPct val="115000"/>
              </a:lnSpc>
              <a:spcBef>
                <a:spcPts val="0"/>
              </a:spcBef>
              <a:spcAft>
                <a:spcPts val="0"/>
              </a:spcAft>
              <a:buSzPts val="1800"/>
              <a:buChar char="●"/>
            </a:pPr>
            <a:r>
              <a:rPr lang="en-GB" sz="1800" b="1">
                <a:solidFill>
                  <a:schemeClr val="dk1"/>
                </a:solidFill>
                <a:latin typeface="Arial" panose="020B0604020202020204" pitchFamily="34" charset="0"/>
                <a:ea typeface="Calibri"/>
                <a:cs typeface="Arial" panose="020B0604020202020204" pitchFamily="34" charset="0"/>
                <a:sym typeface="Calibri"/>
              </a:rPr>
              <a:t>What is Boxing?</a:t>
            </a:r>
            <a:endParaRPr sz="1800">
              <a:latin typeface="Arial" panose="020B0604020202020204" pitchFamily="34" charset="0"/>
              <a:cs typeface="Arial" panose="020B0604020202020204" pitchFamily="34" charset="0"/>
            </a:endParaRPr>
          </a:p>
          <a:p>
            <a:pPr marL="571486" lvl="1" indent="0" algn="l" rtl="0">
              <a:lnSpc>
                <a:spcPct val="150000"/>
              </a:lnSpc>
              <a:spcBef>
                <a:spcPts val="0"/>
              </a:spcBef>
              <a:spcAft>
                <a:spcPts val="0"/>
              </a:spcAft>
              <a:buSzPts val="1400"/>
              <a:buNone/>
            </a:pPr>
            <a:r>
              <a:rPr lang="en-GB" sz="1800">
                <a:solidFill>
                  <a:schemeClr val="dk1"/>
                </a:solidFill>
                <a:latin typeface="Arial" panose="020B0604020202020204" pitchFamily="34" charset="0"/>
                <a:ea typeface="Calibri"/>
                <a:cs typeface="Arial" panose="020B0604020202020204" pitchFamily="34" charset="0"/>
                <a:sym typeface="Calibri"/>
              </a:rPr>
              <a:t>Boxing is a combat sport in which two competitors try to hit each other with their glove-encased fists while trying to avoid each other’s punches.</a:t>
            </a:r>
            <a:endParaRPr sz="1800">
              <a:latin typeface="Arial" panose="020B0604020202020204" pitchFamily="34" charset="0"/>
              <a:cs typeface="Arial" panose="020B0604020202020204" pitchFamily="34" charset="0"/>
            </a:endParaRPr>
          </a:p>
          <a:p>
            <a:pPr marL="571486" lvl="1" indent="0" algn="l" rtl="0">
              <a:lnSpc>
                <a:spcPct val="115000"/>
              </a:lnSpc>
              <a:spcBef>
                <a:spcPts val="0"/>
              </a:spcBef>
              <a:spcAft>
                <a:spcPts val="0"/>
              </a:spcAft>
              <a:buSzPts val="1400"/>
              <a:buNone/>
            </a:pPr>
            <a:endParaRPr sz="1800">
              <a:solidFill>
                <a:schemeClr val="dk1"/>
              </a:solidFill>
              <a:latin typeface="Arial" panose="020B0604020202020204" pitchFamily="34" charset="0"/>
              <a:ea typeface="Calibri"/>
              <a:cs typeface="Arial" panose="020B0604020202020204" pitchFamily="34" charset="0"/>
              <a:sym typeface="Calibri"/>
            </a:endParaRPr>
          </a:p>
          <a:p>
            <a:pPr marL="457189" lvl="0" indent="-342892" algn="l" rtl="0">
              <a:lnSpc>
                <a:spcPct val="115000"/>
              </a:lnSpc>
              <a:spcBef>
                <a:spcPts val="0"/>
              </a:spcBef>
              <a:spcAft>
                <a:spcPts val="0"/>
              </a:spcAft>
              <a:buSzPts val="1800"/>
              <a:buChar char="●"/>
            </a:pPr>
            <a:r>
              <a:rPr lang="en-GB" sz="1800" b="1">
                <a:solidFill>
                  <a:schemeClr val="dk1"/>
                </a:solidFill>
                <a:latin typeface="Arial" panose="020B0604020202020204" pitchFamily="34" charset="0"/>
                <a:ea typeface="Calibri"/>
                <a:cs typeface="Arial" panose="020B0604020202020204" pitchFamily="34" charset="0"/>
                <a:sym typeface="Calibri"/>
              </a:rPr>
              <a:t>What is a Punch?</a:t>
            </a:r>
            <a:endParaRPr sz="1800">
              <a:solidFill>
                <a:schemeClr val="dk1"/>
              </a:solidFill>
              <a:latin typeface="Arial" panose="020B0604020202020204" pitchFamily="34" charset="0"/>
              <a:ea typeface="Calibri"/>
              <a:cs typeface="Arial" panose="020B0604020202020204" pitchFamily="34" charset="0"/>
              <a:sym typeface="Calibri"/>
            </a:endParaRPr>
          </a:p>
          <a:p>
            <a:pPr marL="571486" lvl="1" indent="0" algn="l" rtl="0">
              <a:lnSpc>
                <a:spcPct val="150000"/>
              </a:lnSpc>
              <a:spcBef>
                <a:spcPts val="0"/>
              </a:spcBef>
              <a:spcAft>
                <a:spcPts val="0"/>
              </a:spcAft>
              <a:buSzPts val="1400"/>
              <a:buNone/>
            </a:pPr>
            <a:r>
              <a:rPr lang="en-GB" sz="1800">
                <a:solidFill>
                  <a:schemeClr val="dk1"/>
                </a:solidFill>
                <a:latin typeface="Arial" panose="020B0604020202020204" pitchFamily="34" charset="0"/>
                <a:ea typeface="Calibri"/>
                <a:cs typeface="Arial" panose="020B0604020202020204" pitchFamily="34" charset="0"/>
                <a:sym typeface="Calibri"/>
              </a:rPr>
              <a:t>A punch is a striking blow with the fist. </a:t>
            </a:r>
            <a:endParaRPr lang="en-US" sz="1800">
              <a:solidFill>
                <a:schemeClr val="dk1"/>
              </a:solidFill>
              <a:latin typeface="Arial" panose="020B0604020202020204" pitchFamily="34" charset="0"/>
              <a:ea typeface="Times New Roman"/>
              <a:cs typeface="Arial" panose="020B0604020202020204" pitchFamily="34" charset="0"/>
              <a:sym typeface="Times New Roman"/>
            </a:endParaRPr>
          </a:p>
          <a:p>
            <a:pPr marL="571486" lvl="1"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571486" lvl="1"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571486" lvl="1"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571486" lvl="1"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571486" lvl="1"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457189" lvl="0" indent="-228594" algn="l" rtl="0">
              <a:lnSpc>
                <a:spcPct val="115000"/>
              </a:lnSpc>
              <a:spcBef>
                <a:spcPts val="0"/>
              </a:spcBef>
              <a:spcAft>
                <a:spcPts val="0"/>
              </a:spcAft>
              <a:buSzPts val="1800"/>
              <a:buNone/>
            </a:pPr>
            <a:endParaRPr sz="1800">
              <a:latin typeface="Calibri"/>
              <a:ea typeface="Calibri"/>
              <a:cs typeface="Calibri"/>
              <a:sym typeface="Calibri"/>
            </a:endParaRPr>
          </a:p>
          <a:p>
            <a:pPr marL="457189" lvl="0" indent="-228594" algn="l" rtl="0">
              <a:lnSpc>
                <a:spcPct val="115000"/>
              </a:lnSpc>
              <a:spcBef>
                <a:spcPts val="0"/>
              </a:spcBef>
              <a:spcAft>
                <a:spcPts val="0"/>
              </a:spcAft>
              <a:buSzPts val="1800"/>
              <a:buNone/>
            </a:pPr>
            <a:endParaRPr sz="1800" b="1">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AE5EB5F0-D20C-76FC-E65E-A80FC88B7829}"/>
              </a:ext>
            </a:extLst>
          </p:cNvPr>
          <p:cNvPicPr>
            <a:picLocks noChangeAspect="1"/>
          </p:cNvPicPr>
          <p:nvPr/>
        </p:nvPicPr>
        <p:blipFill>
          <a:blip r:embed="rId3"/>
          <a:stretch>
            <a:fillRect/>
          </a:stretch>
        </p:blipFill>
        <p:spPr>
          <a:xfrm>
            <a:off x="0" y="1"/>
            <a:ext cx="9144000" cy="6858000"/>
          </a:xfrm>
          <a:prstGeom prst="rect">
            <a:avLst/>
          </a:prstGeom>
        </p:spPr>
      </p:pic>
      <p:sp>
        <p:nvSpPr>
          <p:cNvPr id="391" name="Google Shape;391;p52"/>
          <p:cNvSpPr txBox="1">
            <a:spLocks noGrp="1"/>
          </p:cNvSpPr>
          <p:nvPr>
            <p:ph type="title"/>
          </p:nvPr>
        </p:nvSpPr>
        <p:spPr>
          <a:xfrm>
            <a:off x="142240" y="278075"/>
            <a:ext cx="8520600" cy="62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SzPts val="990"/>
              <a:buNone/>
            </a:pPr>
            <a:r>
              <a:rPr lang="en-GB" sz="2800" b="1"/>
              <a:t>Schematic</a:t>
            </a:r>
            <a:r>
              <a:rPr lang="en-GB" sz="2800" b="1">
                <a:latin typeface="Arial"/>
                <a:cs typeface="Arial"/>
              </a:rPr>
              <a:t> Diagram</a:t>
            </a:r>
          </a:p>
        </p:txBody>
      </p:sp>
      <p:sp>
        <p:nvSpPr>
          <p:cNvPr id="392" name="Google Shape;392;p52"/>
          <p:cNvSpPr txBox="1">
            <a:spLocks noGrp="1"/>
          </p:cNvSpPr>
          <p:nvPr>
            <p:ph type="body" idx="1"/>
          </p:nvPr>
        </p:nvSpPr>
        <p:spPr>
          <a:xfrm>
            <a:off x="311700" y="1627450"/>
            <a:ext cx="8520600" cy="4329975"/>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 name="image54.png">
            <a:extLst>
              <a:ext uri="{FF2B5EF4-FFF2-40B4-BE49-F238E27FC236}">
                <a16:creationId xmlns:a16="http://schemas.microsoft.com/office/drawing/2014/main" id="{6D00E821-B237-DCEF-FFBC-102767625E56}"/>
              </a:ext>
            </a:extLst>
          </p:cNvPr>
          <p:cNvPicPr>
            <a:picLocks/>
          </p:cNvPicPr>
          <p:nvPr/>
        </p:nvPicPr>
        <p:blipFill>
          <a:blip r:embed="rId4" cstate="print">
            <a:extLst>
              <a:ext uri="{28A0092B-C50C-407E-A947-70E740481C1C}">
                <a14:useLocalDpi xmlns:a14="http://schemas.microsoft.com/office/drawing/2010/main" val="0"/>
              </a:ext>
            </a:extLst>
          </a:blip>
          <a:srcRect l="8305" t="12299" r="2325" b="17482"/>
          <a:stretch>
            <a:fillRect/>
          </a:stretch>
        </p:blipFill>
        <p:spPr>
          <a:xfrm>
            <a:off x="311700" y="1346635"/>
            <a:ext cx="8520600" cy="4610790"/>
          </a:xfrm>
          <a:prstGeom prst="rect">
            <a:avLst/>
          </a:prstGeom>
          <a:ln w="28575">
            <a:solidFill>
              <a:schemeClr val="tx1"/>
            </a:solidFill>
            <a:prstDash val="soli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2E33271D-F963-C18E-8AEB-3C465E0AB2D6}"/>
              </a:ext>
            </a:extLst>
          </p:cNvPr>
          <p:cNvPicPr>
            <a:picLocks noChangeAspect="1"/>
          </p:cNvPicPr>
          <p:nvPr/>
        </p:nvPicPr>
        <p:blipFill>
          <a:blip r:embed="rId3"/>
          <a:stretch>
            <a:fillRect/>
          </a:stretch>
        </p:blipFill>
        <p:spPr>
          <a:xfrm>
            <a:off x="0" y="1"/>
            <a:ext cx="9144000" cy="6858000"/>
          </a:xfrm>
          <a:prstGeom prst="rect">
            <a:avLst/>
          </a:prstGeom>
        </p:spPr>
      </p:pic>
      <p:pic>
        <p:nvPicPr>
          <p:cNvPr id="420" name="Google Shape;420;p56"/>
          <p:cNvPicPr preferRelativeResize="0"/>
          <p:nvPr/>
        </p:nvPicPr>
        <p:blipFill rotWithShape="1">
          <a:blip r:embed="rId4">
            <a:alphaModFix/>
          </a:blip>
          <a:srcRect r="64501" b="4388"/>
          <a:stretch/>
        </p:blipFill>
        <p:spPr>
          <a:xfrm>
            <a:off x="265025" y="1748176"/>
            <a:ext cx="2732448" cy="4139651"/>
          </a:xfrm>
          <a:prstGeom prst="rect">
            <a:avLst/>
          </a:prstGeom>
          <a:noFill/>
          <a:ln>
            <a:noFill/>
          </a:ln>
        </p:spPr>
      </p:pic>
      <p:pic>
        <p:nvPicPr>
          <p:cNvPr id="421" name="Google Shape;421;p56"/>
          <p:cNvPicPr preferRelativeResize="0"/>
          <p:nvPr/>
        </p:nvPicPr>
        <p:blipFill rotWithShape="1">
          <a:blip r:embed="rId5">
            <a:alphaModFix/>
          </a:blip>
          <a:srcRect r="55201" b="4725"/>
          <a:stretch/>
        </p:blipFill>
        <p:spPr>
          <a:xfrm>
            <a:off x="2997482" y="1748176"/>
            <a:ext cx="3460546" cy="4139651"/>
          </a:xfrm>
          <a:prstGeom prst="rect">
            <a:avLst/>
          </a:prstGeom>
          <a:noFill/>
          <a:ln>
            <a:noFill/>
          </a:ln>
        </p:spPr>
      </p:pic>
      <p:pic>
        <p:nvPicPr>
          <p:cNvPr id="422" name="Google Shape;422;p56"/>
          <p:cNvPicPr preferRelativeResize="0"/>
          <p:nvPr/>
        </p:nvPicPr>
        <p:blipFill rotWithShape="1">
          <a:blip r:embed="rId6">
            <a:alphaModFix/>
          </a:blip>
          <a:srcRect r="70830" b="5006"/>
          <a:stretch/>
        </p:blipFill>
        <p:spPr>
          <a:xfrm>
            <a:off x="6458026" y="1748176"/>
            <a:ext cx="2259955" cy="4139651"/>
          </a:xfrm>
          <a:prstGeom prst="rect">
            <a:avLst/>
          </a:prstGeom>
          <a:noFill/>
          <a:ln>
            <a:noFill/>
          </a:ln>
        </p:spPr>
      </p:pic>
      <p:sp>
        <p:nvSpPr>
          <p:cNvPr id="423" name="Google Shape;423;p56"/>
          <p:cNvSpPr txBox="1"/>
          <p:nvPr/>
        </p:nvSpPr>
        <p:spPr>
          <a:xfrm>
            <a:off x="265025" y="978900"/>
            <a:ext cx="61686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2400"/>
              <a:t>Piezo Sensor Code</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6CB78E23-2C3E-16A9-5158-E4418CC43E4E}"/>
              </a:ext>
            </a:extLst>
          </p:cNvPr>
          <p:cNvPicPr>
            <a:picLocks noChangeAspect="1"/>
          </p:cNvPicPr>
          <p:nvPr/>
        </p:nvPicPr>
        <p:blipFill>
          <a:blip r:embed="rId3"/>
          <a:stretch>
            <a:fillRect/>
          </a:stretch>
        </p:blipFill>
        <p:spPr>
          <a:xfrm>
            <a:off x="0" y="1"/>
            <a:ext cx="9144000" cy="6858000"/>
          </a:xfrm>
          <a:prstGeom prst="rect">
            <a:avLst/>
          </a:prstGeom>
        </p:spPr>
      </p:pic>
      <p:sp>
        <p:nvSpPr>
          <p:cNvPr id="428" name="Google Shape;428;p57"/>
          <p:cNvSpPr txBox="1">
            <a:spLocks noGrp="1"/>
          </p:cNvSpPr>
          <p:nvPr>
            <p:ph type="title"/>
          </p:nvPr>
        </p:nvSpPr>
        <p:spPr>
          <a:xfrm>
            <a:off x="311700" y="37141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sz="3200" b="1">
                <a:effectLst>
                  <a:outerShdw blurRad="38100" dist="38100" dir="2700000" algn="tl">
                    <a:srgbClr val="000000">
                      <a:alpha val="43137"/>
                    </a:srgbClr>
                  </a:outerShdw>
                </a:effectLst>
                <a:latin typeface="Arial"/>
                <a:cs typeface="Arial"/>
              </a:rPr>
              <a:t>LCD Display</a:t>
            </a:r>
            <a:endParaRPr sz="3200" b="1">
              <a:effectLst>
                <a:outerShdw blurRad="38100" dist="38100" dir="2700000" algn="tl">
                  <a:srgbClr val="000000">
                    <a:alpha val="43137"/>
                  </a:srgbClr>
                </a:outerShdw>
              </a:effectLst>
              <a:latin typeface="Arial"/>
              <a:cs typeface="Arial"/>
            </a:endParaRPr>
          </a:p>
        </p:txBody>
      </p:sp>
      <p:sp>
        <p:nvSpPr>
          <p:cNvPr id="429" name="Google Shape;429;p57"/>
          <p:cNvSpPr txBox="1">
            <a:spLocks noGrp="1"/>
          </p:cNvSpPr>
          <p:nvPr>
            <p:ph type="body" idx="1"/>
          </p:nvPr>
        </p:nvSpPr>
        <p:spPr>
          <a:xfrm>
            <a:off x="219991" y="1264976"/>
            <a:ext cx="8520600" cy="54304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200"/>
              </a:spcAft>
              <a:buSzPts val="1800"/>
              <a:buNone/>
            </a:pPr>
            <a:endParaRPr lang="en-US"/>
          </a:p>
        </p:txBody>
      </p:sp>
      <p:pic>
        <p:nvPicPr>
          <p:cNvPr id="431" name="Google Shape;431;p57"/>
          <p:cNvPicPr preferRelativeResize="0"/>
          <p:nvPr/>
        </p:nvPicPr>
        <p:blipFill>
          <a:blip r:embed="rId4">
            <a:alphaModFix/>
          </a:blip>
          <a:stretch>
            <a:fillRect/>
          </a:stretch>
        </p:blipFill>
        <p:spPr>
          <a:xfrm>
            <a:off x="515169" y="1802722"/>
            <a:ext cx="4168591" cy="2748336"/>
          </a:xfrm>
          <a:prstGeom prst="rect">
            <a:avLst/>
          </a:prstGeom>
          <a:noFill/>
          <a:ln>
            <a:noFill/>
          </a:ln>
        </p:spPr>
      </p:pic>
      <p:pic>
        <p:nvPicPr>
          <p:cNvPr id="3" name="Picture 3">
            <a:extLst>
              <a:ext uri="{FF2B5EF4-FFF2-40B4-BE49-F238E27FC236}">
                <a16:creationId xmlns:a16="http://schemas.microsoft.com/office/drawing/2014/main" id="{C6368E73-78F8-84F3-4225-F60565B191D7}"/>
              </a:ext>
            </a:extLst>
          </p:cNvPr>
          <p:cNvPicPr>
            <a:picLocks noChangeAspect="1"/>
          </p:cNvPicPr>
          <p:nvPr/>
        </p:nvPicPr>
        <p:blipFill>
          <a:blip r:embed="rId5"/>
          <a:stretch>
            <a:fillRect/>
          </a:stretch>
        </p:blipFill>
        <p:spPr>
          <a:xfrm>
            <a:off x="5766228" y="2874901"/>
            <a:ext cx="2743200" cy="1251626"/>
          </a:xfrm>
          <a:prstGeom prst="rect">
            <a:avLst/>
          </a:prstGeom>
          <a:ln w="28575">
            <a:solidFill>
              <a:schemeClr val="tx1"/>
            </a:solidFill>
          </a:ln>
        </p:spPr>
      </p:pic>
      <p:sp>
        <p:nvSpPr>
          <p:cNvPr id="2" name="TextBox 1">
            <a:extLst>
              <a:ext uri="{FF2B5EF4-FFF2-40B4-BE49-F238E27FC236}">
                <a16:creationId xmlns:a16="http://schemas.microsoft.com/office/drawing/2014/main" id="{05C38962-D056-AD91-FBCB-76765608FF2B}"/>
              </a:ext>
            </a:extLst>
          </p:cNvPr>
          <p:cNvSpPr txBox="1"/>
          <p:nvPr/>
        </p:nvSpPr>
        <p:spPr>
          <a:xfrm>
            <a:off x="396669" y="5215990"/>
            <a:ext cx="8112759" cy="917687"/>
          </a:xfrm>
          <a:prstGeom prst="rect">
            <a:avLst/>
          </a:prstGeom>
          <a:noFill/>
        </p:spPr>
        <p:txBody>
          <a:bodyPr wrap="square" rtlCol="0">
            <a:spAutoFit/>
          </a:bodyPr>
          <a:lstStyle/>
          <a:p>
            <a:pPr marL="285750" indent="-285750" algn="just">
              <a:lnSpc>
                <a:spcPct val="115000"/>
              </a:lnSpc>
              <a:spcAft>
                <a:spcPts val="1200"/>
              </a:spcAft>
              <a:buFont typeface="Wingdings" panose="05000000000000000000" pitchFamily="2" charset="2"/>
              <a:buChar char="v"/>
            </a:pPr>
            <a:r>
              <a:rPr lang="en-US" sz="1600">
                <a:solidFill>
                  <a:schemeClr val="tx1"/>
                </a:solidFill>
              </a:rPr>
              <a:t>We use LCD display to show boxing techniques as well as relevant details of the punch and boxing player. Player can select any technique according to their desire. In our project, we use LCD display on 8-bit mode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hape&#10;&#10;Description automatically generated with medium confidence">
            <a:extLst>
              <a:ext uri="{FF2B5EF4-FFF2-40B4-BE49-F238E27FC236}">
                <a16:creationId xmlns:a16="http://schemas.microsoft.com/office/drawing/2014/main" id="{9EE0E0DC-786A-6043-FD41-2CBBD46C762B}"/>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EC630951-E19E-55D6-7F8A-CC3CD8BC6CCA}"/>
              </a:ext>
            </a:extLst>
          </p:cNvPr>
          <p:cNvSpPr>
            <a:spLocks noGrp="1"/>
          </p:cNvSpPr>
          <p:nvPr>
            <p:ph type="title"/>
          </p:nvPr>
        </p:nvSpPr>
        <p:spPr>
          <a:xfrm>
            <a:off x="410431" y="445317"/>
            <a:ext cx="8520600" cy="572700"/>
          </a:xfr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400" b="1">
                <a:effectLst>
                  <a:outerShdw blurRad="38100" dist="38100" dir="2700000" algn="tl">
                    <a:srgbClr val="000000">
                      <a:alpha val="43137"/>
                    </a:srgbClr>
                  </a:outerShdw>
                </a:effectLst>
              </a:rPr>
              <a:t>Internal Structure</a:t>
            </a:r>
          </a:p>
        </p:txBody>
      </p:sp>
      <p:sp>
        <p:nvSpPr>
          <p:cNvPr id="3" name="Text Placeholder 2">
            <a:extLst>
              <a:ext uri="{FF2B5EF4-FFF2-40B4-BE49-F238E27FC236}">
                <a16:creationId xmlns:a16="http://schemas.microsoft.com/office/drawing/2014/main" id="{53FE2607-D2C8-FC41-D14D-6E00D605FBE4}"/>
              </a:ext>
            </a:extLst>
          </p:cNvPr>
          <p:cNvSpPr>
            <a:spLocks noGrp="1"/>
          </p:cNvSpPr>
          <p:nvPr>
            <p:ph type="body" idx="1"/>
          </p:nvPr>
        </p:nvSpPr>
        <p:spPr>
          <a:xfrm>
            <a:off x="304105" y="733818"/>
            <a:ext cx="8520600" cy="5835818"/>
          </a:xfrm>
          <a:ln w="6350"/>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6565" indent="-316865" algn="just">
              <a:lnSpc>
                <a:spcPct val="150000"/>
              </a:lnSpc>
              <a:buFont typeface="Arial,Sans-Serif"/>
            </a:pPr>
            <a:endParaRPr lang="en-GB">
              <a:solidFill>
                <a:schemeClr val="dk1"/>
              </a:solidFill>
            </a:endParaRPr>
          </a:p>
          <a:p>
            <a:pPr marL="456565" indent="-316865" algn="just">
              <a:lnSpc>
                <a:spcPct val="150000"/>
              </a:lnSpc>
              <a:buFont typeface="Arial,Sans-Serif"/>
            </a:pPr>
            <a:endParaRPr lang="en-GB">
              <a:solidFill>
                <a:schemeClr val="dk1"/>
              </a:solidFill>
            </a:endParaRPr>
          </a:p>
          <a:p>
            <a:pPr marL="456565" indent="-316865" algn="just">
              <a:lnSpc>
                <a:spcPct val="150000"/>
              </a:lnSpc>
              <a:buFont typeface="Arial,Sans-Serif"/>
            </a:pPr>
            <a:endParaRPr lang="en-GB">
              <a:solidFill>
                <a:schemeClr val="dk1"/>
              </a:solidFill>
            </a:endParaRPr>
          </a:p>
          <a:p>
            <a:pPr marL="456565" indent="-316865" algn="just">
              <a:lnSpc>
                <a:spcPct val="150000"/>
              </a:lnSpc>
              <a:buFont typeface="Arial,Sans-Serif"/>
            </a:pPr>
            <a:endParaRPr lang="en-GB" sz="1850">
              <a:solidFill>
                <a:schemeClr val="dk1"/>
              </a:solidFill>
            </a:endParaRPr>
          </a:p>
          <a:p>
            <a:pPr marL="456565" indent="-316865" algn="just">
              <a:lnSpc>
                <a:spcPct val="150000"/>
              </a:lnSpc>
              <a:buFont typeface="Arial,Sans-Serif"/>
            </a:pPr>
            <a:endParaRPr lang="en-GB" sz="1850">
              <a:solidFill>
                <a:schemeClr val="dk1"/>
              </a:solidFill>
            </a:endParaRPr>
          </a:p>
          <a:p>
            <a:pPr marL="456565" indent="-316865" algn="just">
              <a:lnSpc>
                <a:spcPct val="150000"/>
              </a:lnSpc>
              <a:buFont typeface="Arial,Sans-Serif"/>
            </a:pPr>
            <a:endParaRPr lang="en-GB" sz="1850">
              <a:solidFill>
                <a:schemeClr val="dk1"/>
              </a:solidFill>
            </a:endParaRPr>
          </a:p>
          <a:p>
            <a:pPr marL="139700" indent="0" algn="just">
              <a:lnSpc>
                <a:spcPct val="150000"/>
              </a:lnSpc>
              <a:buNone/>
            </a:pPr>
            <a:endParaRPr lang="en-GB" sz="1850">
              <a:solidFill>
                <a:schemeClr val="dk1"/>
              </a:solidFill>
            </a:endParaRPr>
          </a:p>
          <a:p>
            <a:pPr marL="456565" indent="-316865" algn="just">
              <a:lnSpc>
                <a:spcPct val="150000"/>
              </a:lnSpc>
              <a:buFont typeface="Arial,Sans-Serif"/>
            </a:pPr>
            <a:r>
              <a:rPr lang="en-GB" sz="1600"/>
              <a:t>16 columns and 2 rows.</a:t>
            </a:r>
            <a:endParaRPr lang="en-US" sz="1600"/>
          </a:p>
          <a:p>
            <a:pPr marL="456565" indent="-316865" algn="just">
              <a:lnSpc>
                <a:spcPct val="150000"/>
              </a:lnSpc>
              <a:buFont typeface="Arial,Sans-Serif"/>
            </a:pPr>
            <a:r>
              <a:rPr lang="en-GB" sz="1600"/>
              <a:t>Display 32 alphanumeric characters at a time. </a:t>
            </a:r>
            <a:endParaRPr lang="en-US" sz="1600"/>
          </a:p>
          <a:p>
            <a:pPr marL="456565" indent="-316865" algn="just">
              <a:lnSpc>
                <a:spcPct val="150000"/>
              </a:lnSpc>
              <a:buFont typeface="Arial,Sans-Serif"/>
            </a:pPr>
            <a:r>
              <a:rPr lang="en-GB" sz="1600"/>
              <a:t>Each character is shown in pixels in 5x8 dot format.</a:t>
            </a:r>
            <a:endParaRPr lang="en-GB" sz="1600">
              <a:ea typeface="Calibri"/>
            </a:endParaRPr>
          </a:p>
          <a:p>
            <a:pPr marL="456565" indent="-316865" algn="just">
              <a:lnSpc>
                <a:spcPct val="150000"/>
              </a:lnSpc>
              <a:buFont typeface="Arial,Sans-Serif"/>
              <a:buChar char="●"/>
            </a:pPr>
            <a:r>
              <a:rPr lang="en-GB" sz="1600">
                <a:ea typeface="Calibri"/>
              </a:rPr>
              <a:t>Two </a:t>
            </a:r>
            <a:r>
              <a:rPr lang="en-GB" sz="1600">
                <a:solidFill>
                  <a:schemeClr val="tx1"/>
                </a:solidFill>
                <a:ea typeface="Calibri"/>
              </a:rPr>
              <a:t>modes – command mode and data mode</a:t>
            </a:r>
          </a:p>
          <a:p>
            <a:pPr marL="456565" indent="-316865" algn="just">
              <a:lnSpc>
                <a:spcPct val="150000"/>
              </a:lnSpc>
              <a:buFont typeface="Arial,Sans-Serif"/>
              <a:buChar char="●"/>
            </a:pPr>
            <a:r>
              <a:rPr lang="en-GB" sz="1600">
                <a:solidFill>
                  <a:schemeClr val="tx1"/>
                </a:solidFill>
              </a:rPr>
              <a:t>Two different modes – 8 bit mode and 4 bit mode</a:t>
            </a:r>
          </a:p>
          <a:p>
            <a:pPr marL="456565" lvl="2" indent="-342265">
              <a:lnSpc>
                <a:spcPct val="170000"/>
              </a:lnSpc>
              <a:buFont typeface="Arial"/>
              <a:buChar char="●"/>
            </a:pPr>
            <a:r>
              <a:rPr lang="en-GB" sz="1600">
                <a:solidFill>
                  <a:schemeClr val="tx1"/>
                </a:solidFill>
              </a:rPr>
              <a:t>Two operations - </a:t>
            </a:r>
            <a:endParaRPr lang="en-US" sz="1600">
              <a:solidFill>
                <a:schemeClr val="tx1"/>
              </a:solidFill>
            </a:endParaRPr>
          </a:p>
          <a:p>
            <a:pPr marL="1054100" lvl="2" indent="0">
              <a:lnSpc>
                <a:spcPct val="170000"/>
              </a:lnSpc>
              <a:buNone/>
            </a:pPr>
            <a:r>
              <a:rPr lang="en-GB" sz="1600">
                <a:solidFill>
                  <a:schemeClr val="tx1"/>
                </a:solidFill>
              </a:rPr>
              <a:t>1. Read-can write any text to lcd.   </a:t>
            </a:r>
            <a:endParaRPr lang="en-US" sz="1600">
              <a:solidFill>
                <a:schemeClr val="tx1"/>
              </a:solidFill>
            </a:endParaRPr>
          </a:p>
          <a:p>
            <a:pPr marL="1054100" lvl="2" indent="0">
              <a:lnSpc>
                <a:spcPct val="170000"/>
              </a:lnSpc>
              <a:buNone/>
            </a:pPr>
            <a:r>
              <a:rPr lang="en-GB" sz="1600">
                <a:solidFill>
                  <a:schemeClr val="tx1"/>
                </a:solidFill>
              </a:rPr>
              <a:t>2. Write-can read data from lcd </a:t>
            </a:r>
            <a:endParaRPr lang="en-GB">
              <a:solidFill>
                <a:schemeClr val="tx1"/>
              </a:solidFill>
            </a:endParaRPr>
          </a:p>
          <a:p>
            <a:pPr marL="456565" indent="-316865" algn="just">
              <a:lnSpc>
                <a:spcPct val="150000"/>
              </a:lnSpc>
              <a:buFont typeface="Arial,Sans-Serif"/>
              <a:buChar char="●"/>
            </a:pPr>
            <a:endParaRPr lang="en-GB" sz="1600"/>
          </a:p>
          <a:p>
            <a:pPr marL="456565" indent="-316865" algn="just">
              <a:lnSpc>
                <a:spcPct val="150000"/>
              </a:lnSpc>
              <a:buFont typeface="Arial,Sans-Serif"/>
              <a:buChar char="●"/>
            </a:pPr>
            <a:endParaRPr lang="en-GB" sz="1600"/>
          </a:p>
          <a:p>
            <a:pPr marL="139700" indent="0" algn="just">
              <a:lnSpc>
                <a:spcPct val="150000"/>
              </a:lnSpc>
              <a:buNone/>
            </a:pPr>
            <a:endParaRPr lang="en-GB" sz="1600"/>
          </a:p>
          <a:p>
            <a:pPr marL="456565" indent="-316865" algn="just">
              <a:lnSpc>
                <a:spcPct val="150000"/>
              </a:lnSpc>
              <a:buFont typeface="Arial,Sans-Serif"/>
            </a:pPr>
            <a:endParaRPr lang="en-GB"/>
          </a:p>
          <a:p>
            <a:pPr marL="456565" indent="-316865" algn="just">
              <a:lnSpc>
                <a:spcPct val="150000"/>
              </a:lnSpc>
              <a:buFont typeface="Arial,Sans-Serif"/>
            </a:pPr>
            <a:endParaRPr lang="en-GB"/>
          </a:p>
          <a:p>
            <a:pPr marL="456565" indent="-342265">
              <a:lnSpc>
                <a:spcPct val="114999"/>
              </a:lnSpc>
            </a:pPr>
            <a:endParaRPr lang="en-GB"/>
          </a:p>
        </p:txBody>
      </p:sp>
      <p:pic>
        <p:nvPicPr>
          <p:cNvPr id="4" name="Picture 4" descr="A picture containing text, receipt&#10;&#10;Description automatically generated">
            <a:extLst>
              <a:ext uri="{FF2B5EF4-FFF2-40B4-BE49-F238E27FC236}">
                <a16:creationId xmlns:a16="http://schemas.microsoft.com/office/drawing/2014/main" id="{09CBF3C2-8DD0-8461-AA34-AA683C668EF9}"/>
              </a:ext>
            </a:extLst>
          </p:cNvPr>
          <p:cNvPicPr>
            <a:picLocks noChangeAspect="1"/>
          </p:cNvPicPr>
          <p:nvPr/>
        </p:nvPicPr>
        <p:blipFill rotWithShape="1">
          <a:blip r:embed="rId3"/>
          <a:srcRect l="154" r="55538" b="79371"/>
          <a:stretch/>
        </p:blipFill>
        <p:spPr>
          <a:xfrm>
            <a:off x="6664160" y="1714210"/>
            <a:ext cx="2110203" cy="1156855"/>
          </a:xfrm>
          <a:prstGeom prst="rect">
            <a:avLst/>
          </a:prstGeom>
          <a:ln w="28575">
            <a:solidFill>
              <a:schemeClr val="tx1"/>
            </a:solidFill>
          </a:ln>
        </p:spPr>
      </p:pic>
      <p:pic>
        <p:nvPicPr>
          <p:cNvPr id="5" name="Picture 5" descr="Diagram&#10;&#10;Description automatically generated">
            <a:extLst>
              <a:ext uri="{FF2B5EF4-FFF2-40B4-BE49-F238E27FC236}">
                <a16:creationId xmlns:a16="http://schemas.microsoft.com/office/drawing/2014/main" id="{8EB22ECD-451A-8E0D-97D8-13DA6FFBFA5B}"/>
              </a:ext>
            </a:extLst>
          </p:cNvPr>
          <p:cNvPicPr>
            <a:picLocks noChangeAspect="1"/>
          </p:cNvPicPr>
          <p:nvPr/>
        </p:nvPicPr>
        <p:blipFill rotWithShape="1">
          <a:blip r:embed="rId4"/>
          <a:srcRect r="43243" b="357"/>
          <a:stretch/>
        </p:blipFill>
        <p:spPr>
          <a:xfrm>
            <a:off x="635627" y="1293103"/>
            <a:ext cx="3026751" cy="1901638"/>
          </a:xfrm>
          <a:prstGeom prst="rect">
            <a:avLst/>
          </a:prstGeom>
          <a:ln w="28575">
            <a:solidFill>
              <a:schemeClr val="tx1"/>
            </a:solidFill>
          </a:ln>
        </p:spPr>
      </p:pic>
      <p:pic>
        <p:nvPicPr>
          <p:cNvPr id="6" name="Picture 6" descr="Diagram&#10;&#10;Description automatically generated">
            <a:extLst>
              <a:ext uri="{FF2B5EF4-FFF2-40B4-BE49-F238E27FC236}">
                <a16:creationId xmlns:a16="http://schemas.microsoft.com/office/drawing/2014/main" id="{19B7C430-CD88-BECB-0B1D-CF6EE4FA062D}"/>
              </a:ext>
            </a:extLst>
          </p:cNvPr>
          <p:cNvPicPr>
            <a:picLocks noChangeAspect="1"/>
          </p:cNvPicPr>
          <p:nvPr/>
        </p:nvPicPr>
        <p:blipFill rotWithShape="1">
          <a:blip r:embed="rId4"/>
          <a:srcRect l="58400" r="267" b="741"/>
          <a:stretch/>
        </p:blipFill>
        <p:spPr>
          <a:xfrm>
            <a:off x="4212050" y="1432597"/>
            <a:ext cx="2144973" cy="1866795"/>
          </a:xfrm>
          <a:prstGeom prst="rect">
            <a:avLst/>
          </a:prstGeom>
          <a:ln w="28575">
            <a:solidFill>
              <a:schemeClr val="tx1"/>
            </a:solidFill>
          </a:ln>
        </p:spPr>
      </p:pic>
      <p:sp>
        <p:nvSpPr>
          <p:cNvPr id="9" name="Rectangle 8">
            <a:extLst>
              <a:ext uri="{FF2B5EF4-FFF2-40B4-BE49-F238E27FC236}">
                <a16:creationId xmlns:a16="http://schemas.microsoft.com/office/drawing/2014/main" id="{7FB96413-F816-6BAB-387D-D8E3E4F5F895}"/>
              </a:ext>
            </a:extLst>
          </p:cNvPr>
          <p:cNvSpPr/>
          <p:nvPr/>
        </p:nvSpPr>
        <p:spPr>
          <a:xfrm>
            <a:off x="2868688" y="1907012"/>
            <a:ext cx="146540" cy="23446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GB" sz="1867"/>
          </a:p>
        </p:txBody>
      </p:sp>
      <p:sp>
        <p:nvSpPr>
          <p:cNvPr id="17" name="Arrow: Curved Down 16">
            <a:extLst>
              <a:ext uri="{FF2B5EF4-FFF2-40B4-BE49-F238E27FC236}">
                <a16:creationId xmlns:a16="http://schemas.microsoft.com/office/drawing/2014/main" id="{36A99472-7EA4-D990-16F3-F2A3991F3A98}"/>
              </a:ext>
            </a:extLst>
          </p:cNvPr>
          <p:cNvSpPr/>
          <p:nvPr/>
        </p:nvSpPr>
        <p:spPr>
          <a:xfrm rot="20880000">
            <a:off x="2773034" y="1111342"/>
            <a:ext cx="2483826" cy="542192"/>
          </a:xfrm>
          <a:prstGeom prst="curvedDownArrow">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GB" sz="1867">
              <a:solidFill>
                <a:schemeClr val="tx1"/>
              </a:solidFill>
            </a:endParaRPr>
          </a:p>
        </p:txBody>
      </p:sp>
    </p:spTree>
    <p:extLst>
      <p:ext uri="{BB962C8B-B14F-4D97-AF65-F5344CB8AC3E}">
        <p14:creationId xmlns:p14="http://schemas.microsoft.com/office/powerpoint/2010/main" val="1640384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E0377EE8-3E64-A584-F37A-3BDD919262BA}"/>
              </a:ext>
            </a:extLst>
          </p:cNvPr>
          <p:cNvPicPr>
            <a:picLocks noChangeAspect="1"/>
          </p:cNvPicPr>
          <p:nvPr/>
        </p:nvPicPr>
        <p:blipFill>
          <a:blip r:embed="rId3"/>
          <a:stretch>
            <a:fillRect/>
          </a:stretch>
        </p:blipFill>
        <p:spPr>
          <a:xfrm>
            <a:off x="0" y="1"/>
            <a:ext cx="9144000" cy="6858000"/>
          </a:xfrm>
          <a:prstGeom prst="rect">
            <a:avLst/>
          </a:prstGeom>
        </p:spPr>
      </p:pic>
      <p:sp>
        <p:nvSpPr>
          <p:cNvPr id="464" name="Google Shape;464;p62"/>
          <p:cNvSpPr txBox="1">
            <a:spLocks noGrp="1"/>
          </p:cNvSpPr>
          <p:nvPr>
            <p:ph type="title"/>
          </p:nvPr>
        </p:nvSpPr>
        <p:spPr>
          <a:xfrm>
            <a:off x="365521" y="51423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ct val="36666"/>
              <a:buFont typeface="Arial"/>
              <a:buNone/>
            </a:pPr>
            <a:r>
              <a:rPr lang="en-GB" sz="2400" b="1">
                <a:effectLst>
                  <a:outerShdw blurRad="38100" dist="38100" dir="2700000" algn="tl">
                    <a:srgbClr val="000000">
                      <a:alpha val="43137"/>
                    </a:srgbClr>
                  </a:outerShdw>
                </a:effectLst>
              </a:rPr>
              <a:t>Specification</a:t>
            </a:r>
          </a:p>
        </p:txBody>
      </p:sp>
      <p:sp>
        <p:nvSpPr>
          <p:cNvPr id="465" name="Google Shape;465;p62"/>
          <p:cNvSpPr txBox="1">
            <a:spLocks noGrp="1"/>
          </p:cNvSpPr>
          <p:nvPr>
            <p:ph type="body" idx="1"/>
          </p:nvPr>
        </p:nvSpPr>
        <p:spPr>
          <a:xfrm>
            <a:off x="365520" y="1244338"/>
            <a:ext cx="8778479" cy="4493328"/>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0" indent="-317492" algn="l" rtl="0">
              <a:lnSpc>
                <a:spcPct val="150000"/>
              </a:lnSpc>
              <a:spcBef>
                <a:spcPts val="0"/>
              </a:spcBef>
              <a:spcAft>
                <a:spcPts val="0"/>
              </a:spcAft>
              <a:buSzPts val="1400"/>
              <a:buChar char="●"/>
            </a:pPr>
            <a:r>
              <a:rPr lang="en-US" sz="1400">
                <a:solidFill>
                  <a:schemeClr val="tx1"/>
                </a:solidFill>
              </a:rPr>
              <a:t>Operating Voltage is 4.7V to 5.3V</a:t>
            </a:r>
          </a:p>
          <a:p>
            <a:pPr marL="457189" lvl="0" indent="-317492" algn="l" rtl="0">
              <a:lnSpc>
                <a:spcPct val="150000"/>
              </a:lnSpc>
              <a:spcBef>
                <a:spcPts val="0"/>
              </a:spcBef>
              <a:spcAft>
                <a:spcPts val="0"/>
              </a:spcAft>
              <a:buSzPts val="1400"/>
              <a:buChar char="●"/>
            </a:pPr>
            <a:r>
              <a:rPr lang="en-US" sz="1400">
                <a:solidFill>
                  <a:schemeClr val="tx1"/>
                </a:solidFill>
              </a:rPr>
              <a:t>Current range 1.5mA – 2.3mA</a:t>
            </a:r>
          </a:p>
          <a:p>
            <a:pPr marL="457189" lvl="0" indent="-317492" algn="l" rtl="0">
              <a:lnSpc>
                <a:spcPct val="150000"/>
              </a:lnSpc>
              <a:spcBef>
                <a:spcPts val="0"/>
              </a:spcBef>
              <a:spcAft>
                <a:spcPts val="0"/>
              </a:spcAft>
              <a:buSzPts val="1400"/>
              <a:buChar char="●"/>
            </a:pPr>
            <a:r>
              <a:rPr lang="en-US" sz="1400">
                <a:solidFill>
                  <a:schemeClr val="tx1"/>
                </a:solidFill>
              </a:rPr>
              <a:t>Alphanumeric LCD display module, meaning can display alphabets and numbers</a:t>
            </a:r>
          </a:p>
          <a:p>
            <a:pPr marL="457189" lvl="0" indent="-317492" algn="l" rtl="0">
              <a:lnSpc>
                <a:spcPct val="150000"/>
              </a:lnSpc>
              <a:spcBef>
                <a:spcPts val="0"/>
              </a:spcBef>
              <a:spcAft>
                <a:spcPts val="0"/>
              </a:spcAft>
              <a:buSzPts val="1400"/>
              <a:buChar char="●"/>
            </a:pPr>
            <a:r>
              <a:rPr lang="en-US" sz="1400">
                <a:solidFill>
                  <a:schemeClr val="tx1"/>
                </a:solidFill>
              </a:rPr>
              <a:t>Consists of two rows and each row can print 16 characters.</a:t>
            </a:r>
          </a:p>
          <a:p>
            <a:pPr indent="-317492">
              <a:lnSpc>
                <a:spcPct val="150000"/>
              </a:lnSpc>
              <a:buSzPts val="1400"/>
            </a:pPr>
            <a:r>
              <a:rPr lang="en-US" sz="1400">
                <a:solidFill>
                  <a:schemeClr val="tx1"/>
                </a:solidFill>
              </a:rPr>
              <a:t>Each character is built by a 5×8 pixel box</a:t>
            </a:r>
          </a:p>
          <a:p>
            <a:pPr marL="457189" lvl="0" indent="-317492" algn="l" rtl="0">
              <a:lnSpc>
                <a:spcPct val="150000"/>
              </a:lnSpc>
              <a:spcBef>
                <a:spcPts val="0"/>
              </a:spcBef>
              <a:spcAft>
                <a:spcPts val="0"/>
              </a:spcAft>
              <a:buSzPts val="1400"/>
              <a:buChar char="●"/>
            </a:pPr>
            <a:r>
              <a:rPr lang="en-US" sz="1400">
                <a:solidFill>
                  <a:schemeClr val="tx1"/>
                </a:solidFill>
              </a:rPr>
              <a:t>Can work on both 8-bit and 4-bit mode</a:t>
            </a:r>
          </a:p>
          <a:p>
            <a:pPr marL="457189" lvl="0" indent="-317492" algn="l" rtl="0">
              <a:lnSpc>
                <a:spcPct val="150000"/>
              </a:lnSpc>
              <a:spcBef>
                <a:spcPts val="0"/>
              </a:spcBef>
              <a:spcAft>
                <a:spcPts val="0"/>
              </a:spcAft>
              <a:buSzPts val="1400"/>
              <a:buChar char="●"/>
            </a:pPr>
            <a:r>
              <a:rPr lang="en-US" sz="1400">
                <a:solidFill>
                  <a:schemeClr val="tx1"/>
                </a:solidFill>
              </a:rPr>
              <a:t>It can also display any custom generated characters</a:t>
            </a:r>
          </a:p>
          <a:p>
            <a:pPr marL="457189" lvl="0" indent="-317492" algn="l" rtl="0">
              <a:lnSpc>
                <a:spcPct val="150000"/>
              </a:lnSpc>
              <a:spcBef>
                <a:spcPts val="0"/>
              </a:spcBef>
              <a:spcAft>
                <a:spcPts val="0"/>
              </a:spcAft>
              <a:buSzPts val="1400"/>
              <a:buChar char="●"/>
            </a:pPr>
            <a:r>
              <a:rPr lang="en-US" sz="1400">
                <a:solidFill>
                  <a:schemeClr val="tx1"/>
                </a:solidFill>
              </a:rPr>
              <a:t>Available in Green and Blue Backlight</a:t>
            </a:r>
          </a:p>
          <a:p>
            <a:pPr marL="0" indent="0">
              <a:lnSpc>
                <a:spcPct val="150000"/>
              </a:lnSpc>
              <a:buNone/>
            </a:pPr>
            <a:r>
              <a:rPr lang="en-US" sz="1400">
                <a:latin typeface="Times New Roman"/>
                <a:cs typeface="Times New Roman"/>
              </a:rPr>
              <a:t> </a:t>
            </a:r>
            <a:r>
              <a:rPr lang="en-US" sz="1400">
                <a:solidFill>
                  <a:srgbClr val="595959"/>
                </a:solidFill>
                <a:latin typeface="Times New Roman"/>
                <a:cs typeface="Times New Roman"/>
              </a:rPr>
              <a:t>    </a:t>
            </a:r>
            <a:endParaRPr lang="en-US" sz="2000">
              <a:solidFill>
                <a:schemeClr val="tx1"/>
              </a:solidFill>
            </a:endParaRPr>
          </a:p>
          <a:p>
            <a:pPr marL="0" marR="0" lvl="0" indent="0" algn="l" rtl="0">
              <a:lnSpc>
                <a:spcPct val="150000"/>
              </a:lnSpc>
              <a:spcBef>
                <a:spcPts val="0"/>
              </a:spcBef>
              <a:spcAft>
                <a:spcPts val="0"/>
              </a:spcAft>
              <a:buClr>
                <a:srgbClr val="000000"/>
              </a:buClr>
              <a:buSzPts val="1700"/>
              <a:buFont typeface="Arial"/>
              <a:buNone/>
            </a:pPr>
            <a:r>
              <a:rPr lang="en-GB" sz="1800" b="0" i="0" u="none" strike="noStrike" cap="none">
                <a:solidFill>
                  <a:schemeClr val="dk1"/>
                </a:solidFill>
                <a:latin typeface="Arial"/>
                <a:ea typeface="Arial"/>
                <a:cs typeface="Arial"/>
                <a:sym typeface="Arial"/>
              </a:rPr>
              <a:t>Link for data sheet-</a:t>
            </a:r>
          </a:p>
          <a:p>
            <a:pPr marL="456565" marR="0" lvl="0" indent="-304165" algn="l" rtl="0">
              <a:lnSpc>
                <a:spcPct val="150000"/>
              </a:lnSpc>
              <a:spcBef>
                <a:spcPts val="0"/>
              </a:spcBef>
              <a:spcAft>
                <a:spcPts val="0"/>
              </a:spcAft>
              <a:buSzPts val="1200"/>
              <a:buChar char="●"/>
            </a:pPr>
            <a:r>
              <a:rPr lang="en-GB" sz="1400" u="sng">
                <a:solidFill>
                  <a:schemeClr val="hlink"/>
                </a:solidFill>
                <a:latin typeface="Arial" panose="020B0604020202020204" pitchFamily="34" charset="0"/>
                <a:ea typeface="Calibri"/>
                <a:cs typeface="Arial" panose="020B0604020202020204" pitchFamily="34" charset="0"/>
                <a:sym typeface="Calibri"/>
                <a:hlinkClick r:id="rId4"/>
              </a:rPr>
              <a:t>https://drive.google.com/file/d/180FnRGq6rmBGp0QE8G3knLvxweZjrY5J/view?usp=sharing</a:t>
            </a:r>
            <a:endParaRPr lang="en-GB" sz="1400">
              <a:solidFill>
                <a:schemeClr val="hlink"/>
              </a:solidFill>
              <a:latin typeface="Arial" panose="020B0604020202020204" pitchFamily="34" charset="0"/>
              <a:cs typeface="Arial" panose="020B0604020202020204" pitchFamily="34" charset="0"/>
            </a:endParaRPr>
          </a:p>
          <a:p>
            <a:pPr marL="0" indent="0">
              <a:lnSpc>
                <a:spcPct val="150000"/>
              </a:lnSpc>
              <a:buNone/>
            </a:pPr>
            <a:endParaRPr lang="en-US" sz="200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DA703034-D1AA-BD36-8389-EADAC32A9664}"/>
              </a:ext>
            </a:extLst>
          </p:cNvPr>
          <p:cNvPicPr>
            <a:picLocks noChangeAspect="1"/>
          </p:cNvPicPr>
          <p:nvPr/>
        </p:nvPicPr>
        <p:blipFill>
          <a:blip r:embed="rId3"/>
          <a:stretch>
            <a:fillRect/>
          </a:stretch>
        </p:blipFill>
        <p:spPr>
          <a:xfrm>
            <a:off x="0" y="1"/>
            <a:ext cx="9144000" cy="6858000"/>
          </a:xfrm>
          <a:prstGeom prst="rect">
            <a:avLst/>
          </a:prstGeom>
        </p:spPr>
      </p:pic>
      <p:sp>
        <p:nvSpPr>
          <p:cNvPr id="470" name="Google Shape;470;p63"/>
          <p:cNvSpPr txBox="1">
            <a:spLocks noGrp="1"/>
          </p:cNvSpPr>
          <p:nvPr>
            <p:ph type="title"/>
          </p:nvPr>
        </p:nvSpPr>
        <p:spPr>
          <a:xfrm>
            <a:off x="108500" y="93087"/>
            <a:ext cx="8520600" cy="76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Clr>
                <a:schemeClr val="dk1"/>
              </a:buClr>
              <a:buSzPct val="39285"/>
              <a:buFont typeface="Arial"/>
              <a:buNone/>
            </a:pPr>
            <a:r>
              <a:rPr lang="en-GB" sz="2800" b="1">
                <a:effectLst>
                  <a:outerShdw blurRad="38100" dist="38100" dir="2700000" algn="tl">
                    <a:srgbClr val="000000">
                      <a:alpha val="43137"/>
                    </a:srgbClr>
                  </a:outerShdw>
                </a:effectLst>
              </a:rPr>
              <a:t>Schematic Diagram</a:t>
            </a:r>
            <a:endParaRPr lang="en-US" sz="2400" b="1">
              <a:effectLst>
                <a:outerShdw blurRad="38100" dist="38100" dir="2700000" algn="tl">
                  <a:srgbClr val="000000">
                    <a:alpha val="43137"/>
                  </a:srgbClr>
                </a:outerShdw>
              </a:effectLst>
            </a:endParaRPr>
          </a:p>
        </p:txBody>
      </p:sp>
      <p:sp>
        <p:nvSpPr>
          <p:cNvPr id="471" name="Google Shape;471;p63"/>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200"/>
              </a:spcAft>
              <a:buSzPts val="1800"/>
              <a:buNone/>
            </a:pPr>
            <a:endParaRPr/>
          </a:p>
        </p:txBody>
      </p:sp>
      <p:pic>
        <p:nvPicPr>
          <p:cNvPr id="5" name="image22.png">
            <a:extLst>
              <a:ext uri="{FF2B5EF4-FFF2-40B4-BE49-F238E27FC236}">
                <a16:creationId xmlns:a16="http://schemas.microsoft.com/office/drawing/2014/main" id="{411803AC-C227-01D7-886F-0CD7CEA84230}"/>
              </a:ext>
            </a:extLst>
          </p:cNvPr>
          <p:cNvPicPr>
            <a:picLocks/>
          </p:cNvPicPr>
          <p:nvPr/>
        </p:nvPicPr>
        <p:blipFill>
          <a:blip r:embed="rId4">
            <a:extLst>
              <a:ext uri="{28A0092B-C50C-407E-A947-70E740481C1C}">
                <a14:useLocalDpi xmlns:a14="http://schemas.microsoft.com/office/drawing/2010/main" val="0"/>
              </a:ext>
            </a:extLst>
          </a:blip>
          <a:srcRect l="20912" t="21276" r="26235" b="19261"/>
          <a:stretch>
            <a:fillRect/>
          </a:stretch>
        </p:blipFill>
        <p:spPr>
          <a:xfrm>
            <a:off x="311700" y="683967"/>
            <a:ext cx="8700220" cy="5766713"/>
          </a:xfrm>
          <a:prstGeom prst="rect">
            <a:avLst/>
          </a:prstGeom>
          <a:ln w="28575">
            <a:solidFill>
              <a:schemeClr val="tx1"/>
            </a:solidFill>
            <a:prstDash val="soli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7F11ECF1-02FD-04E5-4961-1FF534A8ED3C}"/>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DE864A65-65D7-EC4A-1AC3-2733DB410C4D}"/>
              </a:ext>
            </a:extLst>
          </p:cNvPr>
          <p:cNvSpPr>
            <a:spLocks noGrp="1"/>
          </p:cNvSpPr>
          <p:nvPr>
            <p:ph type="title"/>
          </p:nvPr>
        </p:nvSpPr>
        <p:spPr>
          <a:xfrm>
            <a:off x="311700" y="213356"/>
            <a:ext cx="8520600" cy="833121"/>
          </a:xfrm>
        </p:spPr>
        <p:txBody>
          <a:bodyPr>
            <a:normAutofit fontScale="90000"/>
          </a:bodyPr>
          <a:lstStyle/>
          <a:p>
            <a:pPr marL="0" marR="0">
              <a:lnSpc>
                <a:spcPct val="150000"/>
              </a:lnSpc>
              <a:spcBef>
                <a:spcPts val="0"/>
              </a:spcBef>
              <a:spcAft>
                <a:spcPts val="800"/>
              </a:spcAft>
            </a:pPr>
            <a:r>
              <a:rPr lang="en-US" sz="2700" b="1">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PCB Design - Piezo Sensors and LCD Display</a:t>
            </a:r>
            <a:br>
              <a:rPr lang="en-US" sz="1800">
                <a:effectLst/>
                <a:latin typeface="Calibri" panose="020F0502020204030204" pitchFamily="34" charset="0"/>
                <a:ea typeface="Calibri" panose="020F0502020204030204" pitchFamily="34" charset="0"/>
              </a:rPr>
            </a:br>
            <a:endParaRPr lang="en-US"/>
          </a:p>
        </p:txBody>
      </p:sp>
      <p:sp>
        <p:nvSpPr>
          <p:cNvPr id="3" name="Text Placeholder 2">
            <a:extLst>
              <a:ext uri="{FF2B5EF4-FFF2-40B4-BE49-F238E27FC236}">
                <a16:creationId xmlns:a16="http://schemas.microsoft.com/office/drawing/2014/main" id="{90597E8F-386E-DCFC-A6AE-25624FBC5FE9}"/>
              </a:ext>
            </a:extLst>
          </p:cNvPr>
          <p:cNvSpPr>
            <a:spLocks noGrp="1"/>
          </p:cNvSpPr>
          <p:nvPr>
            <p:ph type="body" idx="1"/>
          </p:nvPr>
        </p:nvSpPr>
        <p:spPr>
          <a:xfrm>
            <a:off x="403140" y="1424873"/>
            <a:ext cx="8520600" cy="4555200"/>
          </a:xfrm>
        </p:spPr>
        <p:txBody>
          <a:bodyPr/>
          <a:lstStyle/>
          <a:p>
            <a:endParaRPr lang="en-US"/>
          </a:p>
        </p:txBody>
      </p:sp>
      <p:pic>
        <p:nvPicPr>
          <p:cNvPr id="4" name="image88.png">
            <a:extLst>
              <a:ext uri="{FF2B5EF4-FFF2-40B4-BE49-F238E27FC236}">
                <a16:creationId xmlns:a16="http://schemas.microsoft.com/office/drawing/2014/main" id="{C520819F-5CEB-D858-DFAC-389ABBE78896}"/>
              </a:ext>
            </a:extLst>
          </p:cNvPr>
          <p:cNvPicPr/>
          <p:nvPr/>
        </p:nvPicPr>
        <p:blipFill>
          <a:blip r:embed="rId3"/>
          <a:srcRect l="24252" t="2690" r="24086" b="2242"/>
          <a:stretch>
            <a:fillRect/>
          </a:stretch>
        </p:blipFill>
        <p:spPr>
          <a:xfrm>
            <a:off x="1303930" y="877927"/>
            <a:ext cx="6536140" cy="5578870"/>
          </a:xfrm>
          <a:prstGeom prst="rect">
            <a:avLst/>
          </a:prstGeom>
          <a:ln/>
        </p:spPr>
      </p:pic>
    </p:spTree>
    <p:extLst>
      <p:ext uri="{BB962C8B-B14F-4D97-AF65-F5344CB8AC3E}">
        <p14:creationId xmlns:p14="http://schemas.microsoft.com/office/powerpoint/2010/main" val="2731786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D8501905-2B08-4613-D033-83A4CC8FDC08}"/>
              </a:ext>
            </a:extLst>
          </p:cNvPr>
          <p:cNvPicPr>
            <a:picLocks noChangeAspect="1"/>
          </p:cNvPicPr>
          <p:nvPr/>
        </p:nvPicPr>
        <p:blipFill>
          <a:blip r:embed="rId3"/>
          <a:stretch>
            <a:fillRect/>
          </a:stretch>
        </p:blipFill>
        <p:spPr>
          <a:xfrm>
            <a:off x="0" y="1"/>
            <a:ext cx="9144000" cy="6858000"/>
          </a:xfrm>
          <a:prstGeom prst="rect">
            <a:avLst/>
          </a:prstGeom>
        </p:spPr>
      </p:pic>
      <p:sp>
        <p:nvSpPr>
          <p:cNvPr id="477" name="Google Shape;477;p64"/>
          <p:cNvSpPr txBox="1">
            <a:spLocks noGrp="1"/>
          </p:cNvSpPr>
          <p:nvPr>
            <p:ph type="title"/>
          </p:nvPr>
        </p:nvSpPr>
        <p:spPr>
          <a:xfrm>
            <a:off x="272789" y="272354"/>
            <a:ext cx="8520600" cy="76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sz="2800"/>
              <a:t>Code for LCD Display</a:t>
            </a:r>
            <a:endParaRPr sz="2800"/>
          </a:p>
        </p:txBody>
      </p:sp>
      <p:sp>
        <p:nvSpPr>
          <p:cNvPr id="478" name="Google Shape;478;p64"/>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200"/>
              </a:spcAft>
              <a:buSzPts val="1800"/>
              <a:buNone/>
            </a:pPr>
            <a:endParaRPr/>
          </a:p>
        </p:txBody>
      </p:sp>
      <p:pic>
        <p:nvPicPr>
          <p:cNvPr id="2" name="Picture 2" descr="Graphical user interface, text, application&#10;&#10;Description automatically generated">
            <a:extLst>
              <a:ext uri="{FF2B5EF4-FFF2-40B4-BE49-F238E27FC236}">
                <a16:creationId xmlns:a16="http://schemas.microsoft.com/office/drawing/2014/main" id="{6350584E-8E78-4C79-5308-6610A2772494}"/>
              </a:ext>
            </a:extLst>
          </p:cNvPr>
          <p:cNvPicPr>
            <a:picLocks noChangeAspect="1"/>
          </p:cNvPicPr>
          <p:nvPr/>
        </p:nvPicPr>
        <p:blipFill>
          <a:blip r:embed="rId4"/>
          <a:stretch>
            <a:fillRect/>
          </a:stretch>
        </p:blipFill>
        <p:spPr>
          <a:xfrm>
            <a:off x="58366" y="938628"/>
            <a:ext cx="4698458" cy="5990492"/>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64125BE0-9A7D-EA1D-C1CF-E256F62BEDF4}"/>
              </a:ext>
            </a:extLst>
          </p:cNvPr>
          <p:cNvPicPr>
            <a:picLocks noChangeAspect="1"/>
          </p:cNvPicPr>
          <p:nvPr/>
        </p:nvPicPr>
        <p:blipFill>
          <a:blip r:embed="rId5"/>
          <a:stretch>
            <a:fillRect/>
          </a:stretch>
        </p:blipFill>
        <p:spPr>
          <a:xfrm>
            <a:off x="3307405" y="980744"/>
            <a:ext cx="5894961" cy="58772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FD80E27F-8BB4-4B38-835A-A9B577753C50}"/>
              </a:ext>
            </a:extLst>
          </p:cNvPr>
          <p:cNvPicPr>
            <a:picLocks noChangeAspect="1"/>
          </p:cNvPicPr>
          <p:nvPr/>
        </p:nvPicPr>
        <p:blipFill>
          <a:blip r:embed="rId2"/>
          <a:stretch>
            <a:fillRect/>
          </a:stretch>
        </p:blipFill>
        <p:spPr>
          <a:xfrm>
            <a:off x="1" y="1080"/>
            <a:ext cx="7052552" cy="6855839"/>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FBDD585F-F375-D109-483D-22D4D5ADE808}"/>
              </a:ext>
            </a:extLst>
          </p:cNvPr>
          <p:cNvPicPr>
            <a:picLocks noChangeAspect="1"/>
          </p:cNvPicPr>
          <p:nvPr/>
        </p:nvPicPr>
        <p:blipFill>
          <a:blip r:embed="rId3"/>
          <a:stretch>
            <a:fillRect/>
          </a:stretch>
        </p:blipFill>
        <p:spPr>
          <a:xfrm>
            <a:off x="3573485" y="-38910"/>
            <a:ext cx="3611822" cy="6896910"/>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A2D980E1-FB9F-C277-369F-8C688CF12F06}"/>
              </a:ext>
            </a:extLst>
          </p:cNvPr>
          <p:cNvPicPr>
            <a:picLocks noChangeAspect="1"/>
          </p:cNvPicPr>
          <p:nvPr/>
        </p:nvPicPr>
        <p:blipFill>
          <a:blip r:embed="rId4"/>
          <a:stretch>
            <a:fillRect/>
          </a:stretch>
        </p:blipFill>
        <p:spPr>
          <a:xfrm>
            <a:off x="6821950" y="-1"/>
            <a:ext cx="3804087" cy="6828817"/>
          </a:xfrm>
          <a:prstGeom prst="rect">
            <a:avLst/>
          </a:prstGeom>
        </p:spPr>
      </p:pic>
    </p:spTree>
    <p:extLst>
      <p:ext uri="{BB962C8B-B14F-4D97-AF65-F5344CB8AC3E}">
        <p14:creationId xmlns:p14="http://schemas.microsoft.com/office/powerpoint/2010/main" val="1374541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hape&#10;&#10;Description automatically generated with medium confidence">
            <a:extLst>
              <a:ext uri="{FF2B5EF4-FFF2-40B4-BE49-F238E27FC236}">
                <a16:creationId xmlns:a16="http://schemas.microsoft.com/office/drawing/2014/main" id="{3E6CFA4F-A5A1-E33E-C2B9-423D3625F21D}"/>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C7101204-FB85-A42A-9136-47063E9610B0}"/>
              </a:ext>
            </a:extLst>
          </p:cNvPr>
          <p:cNvSpPr>
            <a:spLocks noGrp="1"/>
          </p:cNvSpPr>
          <p:nvPr>
            <p:ph type="title"/>
          </p:nvPr>
        </p:nvSpPr>
        <p:spPr>
          <a:xfrm>
            <a:off x="123894" y="108480"/>
            <a:ext cx="8520600" cy="536255"/>
          </a:xfr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1850"/>
              <a:t> </a:t>
            </a:r>
            <a:r>
              <a:rPr lang="en-GB" sz="2800"/>
              <a:t> </a:t>
            </a:r>
            <a:r>
              <a:rPr lang="en-GB" sz="2800" b="1">
                <a:effectLst>
                  <a:outerShdw blurRad="38100" dist="38100" dir="2700000" algn="tl">
                    <a:srgbClr val="000000">
                      <a:alpha val="43137"/>
                    </a:srgbClr>
                  </a:outerShdw>
                </a:effectLst>
              </a:rPr>
              <a:t>Power Supply</a:t>
            </a:r>
            <a:br>
              <a:rPr lang="en-GB" sz="1850"/>
            </a:br>
            <a:br>
              <a:rPr lang="en-GB" sz="1850"/>
            </a:br>
            <a:endParaRPr lang="en-GB" sz="1300">
              <a:solidFill>
                <a:schemeClr val="tx1"/>
              </a:solidFill>
            </a:endParaRPr>
          </a:p>
        </p:txBody>
      </p:sp>
      <p:sp>
        <p:nvSpPr>
          <p:cNvPr id="3" name="Text Placeholder 2">
            <a:extLst>
              <a:ext uri="{FF2B5EF4-FFF2-40B4-BE49-F238E27FC236}">
                <a16:creationId xmlns:a16="http://schemas.microsoft.com/office/drawing/2014/main" id="{B65EBFCA-9EFC-0C7E-F18A-2EDBEC1AB60F}"/>
              </a:ext>
            </a:extLst>
          </p:cNvPr>
          <p:cNvSpPr>
            <a:spLocks noGrp="1"/>
          </p:cNvSpPr>
          <p:nvPr>
            <p:ph type="body" idx="1"/>
          </p:nvPr>
        </p:nvSpPr>
        <p:spPr>
          <a:xfrm>
            <a:off x="252323" y="1270733"/>
            <a:ext cx="4306680" cy="5519569"/>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065" indent="0" algn="just">
              <a:lnSpc>
                <a:spcPct val="114999"/>
              </a:lnSpc>
              <a:buNone/>
            </a:pPr>
            <a:r>
              <a:rPr lang="en-GB" sz="1850" dirty="0">
                <a:solidFill>
                  <a:srgbClr val="FF0000"/>
                </a:solidFill>
              </a:rPr>
              <a:t>1.Stepping down the Voltage Levels</a:t>
            </a:r>
            <a:r>
              <a:rPr lang="en-GB" sz="1850" dirty="0"/>
              <a:t>  </a:t>
            </a:r>
            <a:endParaRPr lang="en-US" dirty="0"/>
          </a:p>
          <a:p>
            <a:pPr marL="780415" lvl="1" indent="-170815" algn="just">
              <a:lnSpc>
                <a:spcPct val="114999"/>
              </a:lnSpc>
              <a:buChar char="•"/>
            </a:pPr>
            <a:r>
              <a:rPr lang="en-GB" sz="1850" dirty="0">
                <a:solidFill>
                  <a:schemeClr val="tx1"/>
                </a:solidFill>
              </a:rPr>
              <a:t>Use step-down transformer to convert 230V AC power supply into 12V AC. </a:t>
            </a:r>
          </a:p>
          <a:p>
            <a:pPr marL="608965" lvl="1" indent="0" algn="just">
              <a:lnSpc>
                <a:spcPct val="114999"/>
              </a:lnSpc>
              <a:buNone/>
            </a:pPr>
            <a:endParaRPr lang="en-GB" dirty="0">
              <a:solidFill>
                <a:schemeClr val="tx1"/>
              </a:solidFill>
            </a:endParaRPr>
          </a:p>
          <a:p>
            <a:pPr marL="608965" lvl="1" indent="0" algn="just">
              <a:lnSpc>
                <a:spcPct val="114999"/>
              </a:lnSpc>
              <a:buNone/>
            </a:pPr>
            <a:endParaRPr lang="en-GB" dirty="0">
              <a:solidFill>
                <a:schemeClr val="tx1"/>
              </a:solidFill>
            </a:endParaRPr>
          </a:p>
          <a:p>
            <a:pPr marL="608965" lvl="1" indent="0" algn="just">
              <a:lnSpc>
                <a:spcPct val="114999"/>
              </a:lnSpc>
              <a:buNone/>
            </a:pPr>
            <a:endParaRPr lang="en-GB" dirty="0">
              <a:solidFill>
                <a:schemeClr val="tx1"/>
              </a:solidFill>
            </a:endParaRPr>
          </a:p>
          <a:p>
            <a:pPr marL="608965" lvl="1" indent="0" algn="just">
              <a:lnSpc>
                <a:spcPct val="114999"/>
              </a:lnSpc>
              <a:buNone/>
            </a:pPr>
            <a:endParaRPr lang="en-GB" dirty="0">
              <a:solidFill>
                <a:schemeClr val="tx1"/>
              </a:solidFill>
            </a:endParaRPr>
          </a:p>
          <a:p>
            <a:pPr marL="608965" lvl="1" indent="0" algn="just">
              <a:lnSpc>
                <a:spcPct val="114999"/>
              </a:lnSpc>
              <a:buNone/>
            </a:pPr>
            <a:endParaRPr lang="en-GB" dirty="0">
              <a:solidFill>
                <a:schemeClr val="tx1"/>
              </a:solidFill>
            </a:endParaRPr>
          </a:p>
          <a:p>
            <a:pPr marL="113665" indent="0" algn="just">
              <a:lnSpc>
                <a:spcPct val="114999"/>
              </a:lnSpc>
              <a:buNone/>
            </a:pPr>
            <a:r>
              <a:rPr lang="en-GB" sz="1850" dirty="0">
                <a:solidFill>
                  <a:srgbClr val="FF0000"/>
                </a:solidFill>
              </a:rPr>
              <a:t>2.Rectifying the signal </a:t>
            </a:r>
            <a:endParaRPr lang="en-US" sz="1850" dirty="0">
              <a:solidFill>
                <a:srgbClr val="FF0000"/>
              </a:solidFill>
            </a:endParaRPr>
          </a:p>
          <a:p>
            <a:pPr marL="742315" lvl="1" indent="-170815" algn="just">
              <a:lnSpc>
                <a:spcPct val="114999"/>
              </a:lnSpc>
              <a:buChar char="•"/>
            </a:pPr>
            <a:r>
              <a:rPr lang="en-GB" sz="1850" dirty="0">
                <a:solidFill>
                  <a:schemeClr val="tx1"/>
                </a:solidFill>
              </a:rPr>
              <a:t>12V AC current convert to DC current </a:t>
            </a:r>
            <a:endParaRPr lang="en-US" sz="1850" dirty="0">
              <a:solidFill>
                <a:schemeClr val="tx1"/>
              </a:solidFill>
            </a:endParaRPr>
          </a:p>
          <a:p>
            <a:pPr marL="608965" lvl="1" indent="0" algn="just">
              <a:lnSpc>
                <a:spcPct val="114999"/>
              </a:lnSpc>
              <a:buNone/>
            </a:pPr>
            <a:endParaRPr lang="en-GB" dirty="0">
              <a:solidFill>
                <a:schemeClr val="tx1"/>
              </a:solidFill>
            </a:endParaRPr>
          </a:p>
          <a:p>
            <a:pPr marL="608965" lvl="1" indent="0" algn="just">
              <a:lnSpc>
                <a:spcPct val="114999"/>
              </a:lnSpc>
              <a:buNone/>
            </a:pPr>
            <a:endParaRPr lang="en-GB" dirty="0">
              <a:solidFill>
                <a:srgbClr val="000000"/>
              </a:solidFill>
            </a:endParaRPr>
          </a:p>
          <a:p>
            <a:pPr marL="456565" indent="-316865">
              <a:lnSpc>
                <a:spcPct val="114999"/>
              </a:lnSpc>
            </a:pPr>
            <a:endParaRPr lang="en-GB" dirty="0"/>
          </a:p>
        </p:txBody>
      </p:sp>
      <p:sp>
        <p:nvSpPr>
          <p:cNvPr id="4" name="Text Placeholder 3">
            <a:extLst>
              <a:ext uri="{FF2B5EF4-FFF2-40B4-BE49-F238E27FC236}">
                <a16:creationId xmlns:a16="http://schemas.microsoft.com/office/drawing/2014/main" id="{738E2201-D323-46D7-FA2C-8BC6D94DBA69}"/>
              </a:ext>
            </a:extLst>
          </p:cNvPr>
          <p:cNvSpPr>
            <a:spLocks noGrp="1"/>
          </p:cNvSpPr>
          <p:nvPr>
            <p:ph type="body" idx="2"/>
          </p:nvPr>
        </p:nvSpPr>
        <p:spPr>
          <a:xfrm>
            <a:off x="4742593" y="1270735"/>
            <a:ext cx="3999900" cy="5327829"/>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065" indent="0">
              <a:buNone/>
            </a:pPr>
            <a:r>
              <a:rPr lang="en-GB" sz="1850">
                <a:solidFill>
                  <a:srgbClr val="FF0000"/>
                </a:solidFill>
              </a:rPr>
              <a:t>3. Filter the signal </a:t>
            </a:r>
            <a:endParaRPr lang="en-US" sz="1850">
              <a:solidFill>
                <a:srgbClr val="FF0000"/>
              </a:solidFill>
            </a:endParaRPr>
          </a:p>
          <a:p>
            <a:pPr marL="767715" lvl="1" indent="-170815">
              <a:lnSpc>
                <a:spcPct val="114999"/>
              </a:lnSpc>
              <a:buChar char="•"/>
            </a:pPr>
            <a:r>
              <a:rPr lang="en-GB" sz="1850">
                <a:solidFill>
                  <a:schemeClr val="tx1"/>
                </a:solidFill>
              </a:rPr>
              <a:t>Capacitor is used to filter(smooth) the signal.  </a:t>
            </a:r>
            <a:endParaRPr lang="en-US" sz="1850">
              <a:solidFill>
                <a:schemeClr val="tx1"/>
              </a:solidFill>
            </a:endParaRPr>
          </a:p>
          <a:p>
            <a:pPr marL="596265" lvl="1" indent="0">
              <a:lnSpc>
                <a:spcPct val="114999"/>
              </a:lnSpc>
              <a:buNone/>
            </a:pPr>
            <a:endParaRPr lang="en-GB">
              <a:solidFill>
                <a:schemeClr val="tx1"/>
              </a:solidFill>
            </a:endParaRPr>
          </a:p>
          <a:p>
            <a:pPr marL="596265" lvl="1" indent="0">
              <a:lnSpc>
                <a:spcPct val="114999"/>
              </a:lnSpc>
              <a:buNone/>
            </a:pPr>
            <a:endParaRPr lang="en-GB">
              <a:solidFill>
                <a:schemeClr val="tx1"/>
              </a:solidFill>
            </a:endParaRPr>
          </a:p>
          <a:p>
            <a:pPr marL="596265" lvl="1" indent="0">
              <a:lnSpc>
                <a:spcPct val="114999"/>
              </a:lnSpc>
              <a:buNone/>
            </a:pPr>
            <a:endParaRPr lang="en-GB">
              <a:solidFill>
                <a:schemeClr val="tx1"/>
              </a:solidFill>
            </a:endParaRPr>
          </a:p>
          <a:p>
            <a:pPr marL="596265" lvl="1" indent="0">
              <a:lnSpc>
                <a:spcPct val="114999"/>
              </a:lnSpc>
              <a:buNone/>
            </a:pPr>
            <a:endParaRPr lang="en-GB">
              <a:solidFill>
                <a:schemeClr val="tx1"/>
              </a:solidFill>
            </a:endParaRPr>
          </a:p>
          <a:p>
            <a:pPr marL="596265" lvl="1" indent="0">
              <a:lnSpc>
                <a:spcPct val="114999"/>
              </a:lnSpc>
              <a:buNone/>
            </a:pPr>
            <a:endParaRPr lang="en-GB">
              <a:solidFill>
                <a:schemeClr val="tx1"/>
              </a:solidFill>
            </a:endParaRPr>
          </a:p>
          <a:p>
            <a:pPr marL="596265" lvl="1" indent="0">
              <a:lnSpc>
                <a:spcPct val="114999"/>
              </a:lnSpc>
              <a:buNone/>
            </a:pPr>
            <a:endParaRPr lang="en-GB">
              <a:solidFill>
                <a:schemeClr val="tx1"/>
              </a:solidFill>
            </a:endParaRPr>
          </a:p>
          <a:p>
            <a:pPr marL="113665" indent="0" algn="just">
              <a:lnSpc>
                <a:spcPct val="114999"/>
              </a:lnSpc>
              <a:buNone/>
            </a:pPr>
            <a:r>
              <a:rPr lang="en-GB" sz="1850">
                <a:solidFill>
                  <a:srgbClr val="FF0000"/>
                </a:solidFill>
              </a:rPr>
              <a:t>4.Regulating DC Voltage</a:t>
            </a:r>
            <a:r>
              <a:rPr lang="en-GB" sz="1850">
                <a:solidFill>
                  <a:schemeClr val="accent5">
                    <a:lumMod val="75000"/>
                  </a:schemeClr>
                </a:solidFill>
              </a:rPr>
              <a:t> </a:t>
            </a:r>
            <a:endParaRPr lang="en-US" sz="1850">
              <a:solidFill>
                <a:schemeClr val="accent5">
                  <a:lumMod val="75000"/>
                </a:schemeClr>
              </a:solidFill>
            </a:endParaRPr>
          </a:p>
          <a:p>
            <a:pPr marL="742315" lvl="1" indent="-170815">
              <a:lnSpc>
                <a:spcPct val="114999"/>
              </a:lnSpc>
              <a:buChar char="•"/>
            </a:pPr>
            <a:r>
              <a:rPr lang="en-GB" sz="1850">
                <a:solidFill>
                  <a:schemeClr val="tx1"/>
                </a:solidFill>
              </a:rPr>
              <a:t>A regulator IC is used for maintaining the constant DC output </a:t>
            </a:r>
            <a:endParaRPr lang="en-US" sz="1850">
              <a:solidFill>
                <a:schemeClr val="tx1"/>
              </a:solidFill>
            </a:endParaRPr>
          </a:p>
          <a:p>
            <a:pPr marL="596265" lvl="1" indent="0">
              <a:lnSpc>
                <a:spcPct val="114999"/>
              </a:lnSpc>
              <a:buNone/>
            </a:pPr>
            <a:r>
              <a:rPr lang="en-GB" sz="1850">
                <a:solidFill>
                  <a:schemeClr val="tx1"/>
                </a:solidFill>
              </a:rPr>
              <a:t>      </a:t>
            </a:r>
            <a:endParaRPr lang="en-US" sz="1850">
              <a:solidFill>
                <a:schemeClr val="tx1"/>
              </a:solidFill>
            </a:endParaRPr>
          </a:p>
        </p:txBody>
      </p:sp>
      <p:sp>
        <p:nvSpPr>
          <p:cNvPr id="5" name="TextBox 4">
            <a:extLst>
              <a:ext uri="{FF2B5EF4-FFF2-40B4-BE49-F238E27FC236}">
                <a16:creationId xmlns:a16="http://schemas.microsoft.com/office/drawing/2014/main" id="{2CE0A309-7730-3650-E958-1C111579C6CB}"/>
              </a:ext>
            </a:extLst>
          </p:cNvPr>
          <p:cNvSpPr txBox="1"/>
          <p:nvPr/>
        </p:nvSpPr>
        <p:spPr>
          <a:xfrm>
            <a:off x="254084" y="741466"/>
            <a:ext cx="86311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115" indent="-285115">
              <a:buFont typeface="Wingdings"/>
              <a:buChar char="v"/>
            </a:pPr>
            <a:r>
              <a:rPr lang="en-GB" sz="1600">
                <a:solidFill>
                  <a:schemeClr val="tx1"/>
                </a:solidFill>
              </a:rPr>
              <a:t>There are four main steps in creating 5V and 12V dual DC power supply from the 230V AC main supply.</a:t>
            </a:r>
            <a:endParaRPr lang="en-US" sz="1600">
              <a:solidFill>
                <a:schemeClr val="tx1"/>
              </a:solidFill>
            </a:endParaRPr>
          </a:p>
        </p:txBody>
      </p:sp>
      <p:pic>
        <p:nvPicPr>
          <p:cNvPr id="7" name="Picture 7" descr="Chart, box and whisker chart&#10;&#10;Description automatically generated">
            <a:extLst>
              <a:ext uri="{FF2B5EF4-FFF2-40B4-BE49-F238E27FC236}">
                <a16:creationId xmlns:a16="http://schemas.microsoft.com/office/drawing/2014/main" id="{DF2114D3-4EEE-E6C6-0A2C-C7B7119C4E33}"/>
              </a:ext>
            </a:extLst>
          </p:cNvPr>
          <p:cNvPicPr>
            <a:picLocks noChangeAspect="1"/>
          </p:cNvPicPr>
          <p:nvPr/>
        </p:nvPicPr>
        <p:blipFill>
          <a:blip r:embed="rId3"/>
          <a:stretch>
            <a:fillRect/>
          </a:stretch>
        </p:blipFill>
        <p:spPr>
          <a:xfrm>
            <a:off x="759455" y="2962275"/>
            <a:ext cx="2743200" cy="933450"/>
          </a:xfrm>
          <a:prstGeom prst="rect">
            <a:avLst/>
          </a:prstGeom>
        </p:spPr>
      </p:pic>
      <p:pic>
        <p:nvPicPr>
          <p:cNvPr id="8" name="Picture 8" descr="Diagram&#10;&#10;Description automatically generated">
            <a:extLst>
              <a:ext uri="{FF2B5EF4-FFF2-40B4-BE49-F238E27FC236}">
                <a16:creationId xmlns:a16="http://schemas.microsoft.com/office/drawing/2014/main" id="{EF06ED15-DFEB-6B5F-21DB-8EBFD8386BAC}"/>
              </a:ext>
            </a:extLst>
          </p:cNvPr>
          <p:cNvPicPr>
            <a:picLocks noChangeAspect="1"/>
          </p:cNvPicPr>
          <p:nvPr/>
        </p:nvPicPr>
        <p:blipFill>
          <a:blip r:embed="rId4"/>
          <a:stretch>
            <a:fillRect/>
          </a:stretch>
        </p:blipFill>
        <p:spPr>
          <a:xfrm>
            <a:off x="2357995" y="5501754"/>
            <a:ext cx="1522268" cy="1219169"/>
          </a:xfrm>
          <a:prstGeom prst="rect">
            <a:avLst/>
          </a:prstGeom>
        </p:spPr>
      </p:pic>
      <p:pic>
        <p:nvPicPr>
          <p:cNvPr id="10" name="Picture 10" descr="A picture containing graphical user interface&#10;&#10;Description automatically generated">
            <a:extLst>
              <a:ext uri="{FF2B5EF4-FFF2-40B4-BE49-F238E27FC236}">
                <a16:creationId xmlns:a16="http://schemas.microsoft.com/office/drawing/2014/main" id="{83989795-5DBE-E057-AF9D-CDB70F0BA9CD}"/>
              </a:ext>
            </a:extLst>
          </p:cNvPr>
          <p:cNvPicPr>
            <a:picLocks noChangeAspect="1"/>
          </p:cNvPicPr>
          <p:nvPr/>
        </p:nvPicPr>
        <p:blipFill>
          <a:blip r:embed="rId5"/>
          <a:stretch>
            <a:fillRect/>
          </a:stretch>
        </p:blipFill>
        <p:spPr>
          <a:xfrm>
            <a:off x="5280306" y="2523895"/>
            <a:ext cx="2743200" cy="1438507"/>
          </a:xfrm>
          <a:prstGeom prst="rect">
            <a:avLst/>
          </a:prstGeom>
        </p:spPr>
      </p:pic>
      <p:pic>
        <p:nvPicPr>
          <p:cNvPr id="11" name="Picture 11" descr="Diagram&#10;&#10;Description automatically generated">
            <a:extLst>
              <a:ext uri="{FF2B5EF4-FFF2-40B4-BE49-F238E27FC236}">
                <a16:creationId xmlns:a16="http://schemas.microsoft.com/office/drawing/2014/main" id="{0B4EF2DB-B63F-4FE4-D10C-97053F748EBF}"/>
              </a:ext>
            </a:extLst>
          </p:cNvPr>
          <p:cNvPicPr>
            <a:picLocks noChangeAspect="1"/>
          </p:cNvPicPr>
          <p:nvPr/>
        </p:nvPicPr>
        <p:blipFill rotWithShape="1">
          <a:blip r:embed="rId6"/>
          <a:srcRect l="62419" t="46835" b="1266"/>
          <a:stretch/>
        </p:blipFill>
        <p:spPr>
          <a:xfrm>
            <a:off x="4829546" y="5641870"/>
            <a:ext cx="3814948" cy="1213937"/>
          </a:xfrm>
          <a:prstGeom prst="rect">
            <a:avLst/>
          </a:prstGeom>
        </p:spPr>
      </p:pic>
      <p:cxnSp>
        <p:nvCxnSpPr>
          <p:cNvPr id="12" name="Straight Arrow Connector 11">
            <a:extLst>
              <a:ext uri="{FF2B5EF4-FFF2-40B4-BE49-F238E27FC236}">
                <a16:creationId xmlns:a16="http://schemas.microsoft.com/office/drawing/2014/main" id="{D031CE09-2D55-9489-2031-65D0D06794B1}"/>
              </a:ext>
            </a:extLst>
          </p:cNvPr>
          <p:cNvCxnSpPr/>
          <p:nvPr/>
        </p:nvCxnSpPr>
        <p:spPr>
          <a:xfrm flipH="1">
            <a:off x="4694711" y="1263239"/>
            <a:ext cx="4700" cy="535205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255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8" name="Picture 7" descr="Shape&#10;&#10;Description automatically generated with medium confidence">
            <a:extLst>
              <a:ext uri="{FF2B5EF4-FFF2-40B4-BE49-F238E27FC236}">
                <a16:creationId xmlns:a16="http://schemas.microsoft.com/office/drawing/2014/main" id="{3230F475-AE02-68B7-0682-7B950EB21AFF}"/>
              </a:ext>
            </a:extLst>
          </p:cNvPr>
          <p:cNvPicPr>
            <a:picLocks noChangeAspect="1"/>
          </p:cNvPicPr>
          <p:nvPr/>
        </p:nvPicPr>
        <p:blipFill>
          <a:blip r:embed="rId3"/>
          <a:stretch>
            <a:fillRect/>
          </a:stretch>
        </p:blipFill>
        <p:spPr>
          <a:xfrm>
            <a:off x="0" y="1"/>
            <a:ext cx="9144000" cy="6858000"/>
          </a:xfrm>
          <a:prstGeom prst="rect">
            <a:avLst/>
          </a:prstGeom>
        </p:spPr>
      </p:pic>
      <p:sp>
        <p:nvSpPr>
          <p:cNvPr id="75" name="Google Shape;75;p14"/>
          <p:cNvSpPr txBox="1">
            <a:spLocks noGrp="1"/>
          </p:cNvSpPr>
          <p:nvPr>
            <p:ph type="title"/>
          </p:nvPr>
        </p:nvSpPr>
        <p:spPr>
          <a:xfrm>
            <a:off x="207361" y="433393"/>
            <a:ext cx="8520600"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55555"/>
              <a:buNone/>
            </a:pPr>
            <a:r>
              <a:rPr lang="en-GB" sz="2000">
                <a:solidFill>
                  <a:schemeClr val="dk1"/>
                </a:solidFill>
                <a:latin typeface="Arial" panose="020B0604020202020204" pitchFamily="34" charset="0"/>
                <a:ea typeface="Calibri"/>
                <a:cs typeface="Arial" panose="020B0604020202020204" pitchFamily="34" charset="0"/>
                <a:sym typeface="Calibri"/>
              </a:rPr>
              <a:t>There are four main punches in boxing</a:t>
            </a:r>
            <a:br>
              <a:rPr lang="en-GB" sz="2800">
                <a:solidFill>
                  <a:schemeClr val="dk1"/>
                </a:solidFill>
                <a:latin typeface="Calibri"/>
                <a:ea typeface="Calibri"/>
                <a:cs typeface="Calibri"/>
                <a:sym typeface="Calibri"/>
              </a:rPr>
            </a:br>
            <a:endParaRPr/>
          </a:p>
        </p:txBody>
      </p:sp>
      <p:sp>
        <p:nvSpPr>
          <p:cNvPr id="76" name="Google Shape;76;p14"/>
          <p:cNvSpPr txBox="1">
            <a:spLocks noGrp="1"/>
          </p:cNvSpPr>
          <p:nvPr>
            <p:ph type="body" idx="1"/>
          </p:nvPr>
        </p:nvSpPr>
        <p:spPr>
          <a:xfrm>
            <a:off x="424206" y="1131217"/>
            <a:ext cx="8408094" cy="484334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gn="just">
              <a:lnSpc>
                <a:spcPct val="150000"/>
              </a:lnSpc>
              <a:buAutoNum type="arabicPeriod"/>
            </a:pPr>
            <a:r>
              <a:rPr lang="en-GB" sz="1600" b="1">
                <a:solidFill>
                  <a:schemeClr val="dk1"/>
                </a:solidFill>
                <a:latin typeface="Calibri"/>
                <a:ea typeface="Calibri"/>
                <a:cs typeface="Calibri"/>
                <a:sym typeface="Calibri"/>
              </a:rPr>
              <a:t>Jab</a:t>
            </a:r>
            <a:r>
              <a:rPr lang="en-GB" sz="1600">
                <a:solidFill>
                  <a:schemeClr val="dk1"/>
                </a:solidFill>
                <a:latin typeface="Calibri"/>
                <a:ea typeface="Calibri"/>
                <a:cs typeface="Calibri"/>
                <a:sym typeface="Calibri"/>
              </a:rPr>
              <a:t> — a quick, straight punch thrown with the lead hand</a:t>
            </a:r>
            <a:endParaRPr lang="en-US">
              <a:solidFill>
                <a:schemeClr val="dk1"/>
              </a:solidFill>
            </a:endParaRPr>
          </a:p>
          <a:p>
            <a:pPr marL="457200" marR="0" lvl="0" indent="-342900" algn="just" rtl="0">
              <a:lnSpc>
                <a:spcPct val="150000"/>
              </a:lnSpc>
              <a:spcBef>
                <a:spcPts val="770"/>
              </a:spcBef>
              <a:spcAft>
                <a:spcPts val="0"/>
              </a:spcAft>
              <a:buSzPts val="1800"/>
              <a:buAutoNum type="arabicPeriod"/>
            </a:pPr>
            <a:endParaRPr lang="en-US" sz="1600">
              <a:solidFill>
                <a:schemeClr val="dk1"/>
              </a:solidFill>
              <a:latin typeface="Calibri"/>
              <a:ea typeface="Calibri"/>
              <a:cs typeface="Calibri"/>
            </a:endParaRPr>
          </a:p>
          <a:p>
            <a:pPr marL="342900" indent="-342900" algn="just">
              <a:lnSpc>
                <a:spcPct val="150000"/>
              </a:lnSpc>
              <a:spcBef>
                <a:spcPts val="770"/>
              </a:spcBef>
              <a:buAutoNum type="arabicPeriod"/>
            </a:pPr>
            <a:r>
              <a:rPr lang="en-GB" sz="1600" b="1">
                <a:solidFill>
                  <a:schemeClr val="dk1"/>
                </a:solidFill>
                <a:latin typeface="Calibri"/>
                <a:ea typeface="Calibri"/>
                <a:cs typeface="Calibri"/>
                <a:sym typeface="Calibri"/>
              </a:rPr>
              <a:t>Cross</a:t>
            </a:r>
            <a:r>
              <a:rPr lang="en-GB" sz="1600">
                <a:solidFill>
                  <a:schemeClr val="dk1"/>
                </a:solidFill>
                <a:latin typeface="Calibri"/>
                <a:ea typeface="Calibri"/>
                <a:cs typeface="Calibri"/>
                <a:sym typeface="Calibri"/>
              </a:rPr>
              <a:t> — a powerful straight punch thrown with the rear hand</a:t>
            </a:r>
            <a:endParaRPr lang="en-US">
              <a:solidFill>
                <a:schemeClr val="dk1"/>
              </a:solidFill>
            </a:endParaRPr>
          </a:p>
          <a:p>
            <a:pPr marL="457200" marR="0" lvl="0" indent="-342900" algn="just" rtl="0">
              <a:lnSpc>
                <a:spcPct val="150000"/>
              </a:lnSpc>
              <a:spcBef>
                <a:spcPts val="770"/>
              </a:spcBef>
              <a:spcAft>
                <a:spcPts val="0"/>
              </a:spcAft>
              <a:buSzPts val="1800"/>
              <a:buAutoNum type="arabicPeriod"/>
            </a:pPr>
            <a:endParaRPr lang="en-US" sz="1600">
              <a:solidFill>
                <a:schemeClr val="dk1"/>
              </a:solidFill>
              <a:latin typeface="Calibri"/>
              <a:ea typeface="Calibri"/>
              <a:cs typeface="Calibri"/>
            </a:endParaRPr>
          </a:p>
          <a:p>
            <a:pPr marL="342900" indent="-342900" algn="just">
              <a:lnSpc>
                <a:spcPct val="150000"/>
              </a:lnSpc>
              <a:spcBef>
                <a:spcPts val="770"/>
              </a:spcBef>
              <a:buAutoNum type="arabicPeriod"/>
            </a:pPr>
            <a:r>
              <a:rPr lang="en-GB" sz="1600" b="1">
                <a:solidFill>
                  <a:schemeClr val="dk1"/>
                </a:solidFill>
                <a:latin typeface="Calibri"/>
                <a:ea typeface="Calibri"/>
                <a:cs typeface="Calibri"/>
                <a:sym typeface="Calibri"/>
              </a:rPr>
              <a:t>Hook</a:t>
            </a:r>
            <a:r>
              <a:rPr lang="en-GB" sz="1600">
                <a:solidFill>
                  <a:schemeClr val="dk1"/>
                </a:solidFill>
                <a:latin typeface="Calibri"/>
                <a:ea typeface="Calibri"/>
                <a:cs typeface="Calibri"/>
                <a:sym typeface="Calibri"/>
              </a:rPr>
              <a:t> — a semi-circular punch thrown with the lead hand to the side of the opponent's head</a:t>
            </a:r>
            <a:endParaRPr lang="en-US">
              <a:solidFill>
                <a:schemeClr val="dk1"/>
              </a:solidFill>
            </a:endParaRPr>
          </a:p>
          <a:p>
            <a:pPr marL="457200" marR="0" lvl="0" indent="-342900" algn="just" rtl="0">
              <a:lnSpc>
                <a:spcPct val="150000"/>
              </a:lnSpc>
              <a:spcBef>
                <a:spcPts val="770"/>
              </a:spcBef>
              <a:spcAft>
                <a:spcPts val="0"/>
              </a:spcAft>
              <a:buSzPts val="1800"/>
              <a:buAutoNum type="arabicPeriod"/>
            </a:pPr>
            <a:endParaRPr lang="en-US" sz="1600">
              <a:solidFill>
                <a:schemeClr val="dk1"/>
              </a:solidFill>
              <a:latin typeface="Calibri"/>
              <a:ea typeface="Calibri"/>
              <a:cs typeface="Calibri"/>
            </a:endParaRPr>
          </a:p>
          <a:p>
            <a:pPr marL="342900" marR="0" lvl="0" indent="-342900" algn="just" rtl="0">
              <a:lnSpc>
                <a:spcPct val="150000"/>
              </a:lnSpc>
              <a:spcBef>
                <a:spcPts val="770"/>
              </a:spcBef>
              <a:spcAft>
                <a:spcPts val="0"/>
              </a:spcAft>
              <a:buSzPts val="1800"/>
              <a:buFont typeface="Arial"/>
              <a:buAutoNum type="arabicPeriod"/>
            </a:pPr>
            <a:r>
              <a:rPr lang="en-GB" sz="1600" b="1">
                <a:solidFill>
                  <a:schemeClr val="dk1"/>
                </a:solidFill>
                <a:latin typeface="Calibri"/>
                <a:ea typeface="Calibri"/>
                <a:cs typeface="Calibri"/>
                <a:sym typeface="Calibri"/>
              </a:rPr>
              <a:t>Uppercut</a:t>
            </a:r>
            <a:r>
              <a:rPr lang="en-GB" sz="1600">
                <a:solidFill>
                  <a:schemeClr val="dk1"/>
                </a:solidFill>
                <a:latin typeface="Calibri"/>
                <a:ea typeface="Calibri"/>
                <a:cs typeface="Calibri"/>
                <a:sym typeface="Calibri"/>
              </a:rPr>
              <a:t> — a vertical, rising punch thrown with the rear hand</a:t>
            </a:r>
            <a:endParaRPr lang="en-US">
              <a:solidFill>
                <a:schemeClr val="dk1"/>
              </a:solidFill>
            </a:endParaRPr>
          </a:p>
          <a:p>
            <a:pPr marL="342265" marR="0" lvl="0" indent="-227965" algn="just" rtl="0">
              <a:lnSpc>
                <a:spcPct val="150000"/>
              </a:lnSpc>
              <a:spcBef>
                <a:spcPts val="770"/>
              </a:spcBef>
              <a:spcAft>
                <a:spcPts val="0"/>
              </a:spcAft>
              <a:buSzPts val="1800"/>
              <a:buFont typeface="Arial"/>
              <a:buNone/>
            </a:pPr>
            <a:endParaRPr lang="en-US" sz="1600">
              <a:solidFill>
                <a:schemeClr val="dk1"/>
              </a:solidFill>
              <a:latin typeface="Calibri"/>
              <a:ea typeface="Calibri"/>
              <a:cs typeface="Calibri"/>
            </a:endParaRPr>
          </a:p>
          <a:p>
            <a:pPr marL="0" lvl="0" indent="0" algn="just" rtl="0">
              <a:lnSpc>
                <a:spcPct val="150000"/>
              </a:lnSpc>
              <a:spcBef>
                <a:spcPts val="770"/>
              </a:spcBef>
              <a:spcAft>
                <a:spcPts val="0"/>
              </a:spcAft>
              <a:buSzPts val="1800"/>
              <a:buNone/>
            </a:pPr>
            <a:r>
              <a:rPr lang="en-GB" sz="1600">
                <a:solidFill>
                  <a:schemeClr val="dk1"/>
                </a:solidFill>
                <a:latin typeface="Arial" panose="020B0604020202020204" pitchFamily="34" charset="0"/>
                <a:ea typeface="Calibri"/>
                <a:cs typeface="Arial" panose="020B0604020202020204" pitchFamily="34" charset="0"/>
                <a:sym typeface="Calibri"/>
              </a:rPr>
              <a:t>the boxer should join them together in proper order to build combinations.</a:t>
            </a:r>
            <a:endParaRPr lang="en-US">
              <a:solidFill>
                <a:schemeClr val="dk1"/>
              </a:solidFill>
              <a:latin typeface="Arial" panose="020B0604020202020204" pitchFamily="34" charset="0"/>
              <a:cs typeface="Arial" panose="020B0604020202020204" pitchFamily="34" charset="0"/>
            </a:endParaRPr>
          </a:p>
          <a:p>
            <a:pPr marL="342265" marR="0" lvl="0" indent="-227965" algn="just" rtl="0">
              <a:lnSpc>
                <a:spcPct val="110000"/>
              </a:lnSpc>
              <a:spcBef>
                <a:spcPts val="770"/>
              </a:spcBef>
              <a:spcAft>
                <a:spcPts val="0"/>
              </a:spcAft>
              <a:buSzPts val="1800"/>
              <a:buFont typeface="Arial"/>
              <a:buNone/>
            </a:pPr>
            <a:endParaRPr lang="en-US" sz="1800">
              <a:solidFill>
                <a:schemeClr val="dk1"/>
              </a:solidFill>
              <a:latin typeface="Calibri"/>
              <a:ea typeface="Calibri"/>
              <a:cs typeface="Calibri"/>
            </a:endParaRPr>
          </a:p>
          <a:p>
            <a:pPr marL="113665" lvl="0" indent="0" algn="l" rtl="0">
              <a:lnSpc>
                <a:spcPct val="115000"/>
              </a:lnSpc>
              <a:spcBef>
                <a:spcPts val="770"/>
              </a:spcBef>
              <a:spcAft>
                <a:spcPts val="0"/>
              </a:spcAft>
              <a:buSzPts val="1800"/>
              <a:buNone/>
            </a:pPr>
            <a:endParaRPr lang="en-US" sz="1800">
              <a:latin typeface="Calibri"/>
              <a:ea typeface="Calibri"/>
              <a:cs typeface="Calibri"/>
            </a:endParaRPr>
          </a:p>
        </p:txBody>
      </p:sp>
      <p:pic>
        <p:nvPicPr>
          <p:cNvPr id="77" name="Google Shape;77;p14" descr="A person posing for a picture&#10;&#10;Description automatically generated with low confidence"/>
          <p:cNvPicPr preferRelativeResize="0"/>
          <p:nvPr/>
        </p:nvPicPr>
        <p:blipFill rotWithShape="1">
          <a:blip r:embed="rId4">
            <a:alphaModFix/>
          </a:blip>
          <a:srcRect/>
          <a:stretch/>
        </p:blipFill>
        <p:spPr>
          <a:xfrm>
            <a:off x="5618869" y="972785"/>
            <a:ext cx="1069263" cy="1018251"/>
          </a:xfrm>
          <a:prstGeom prst="rect">
            <a:avLst/>
          </a:prstGeom>
          <a:noFill/>
          <a:ln>
            <a:noFill/>
          </a:ln>
        </p:spPr>
      </p:pic>
      <p:pic>
        <p:nvPicPr>
          <p:cNvPr id="78" name="Google Shape;78;p14" descr="A person posing for a picture&#10;&#10;Description automatically generated with low confidence"/>
          <p:cNvPicPr preferRelativeResize="0"/>
          <p:nvPr/>
        </p:nvPicPr>
        <p:blipFill rotWithShape="1">
          <a:blip r:embed="rId5">
            <a:alphaModFix/>
          </a:blip>
          <a:srcRect/>
          <a:stretch/>
        </p:blipFill>
        <p:spPr>
          <a:xfrm>
            <a:off x="6169813" y="2116160"/>
            <a:ext cx="1036639" cy="1018251"/>
          </a:xfrm>
          <a:prstGeom prst="rect">
            <a:avLst/>
          </a:prstGeom>
          <a:noFill/>
          <a:ln>
            <a:noFill/>
          </a:ln>
        </p:spPr>
      </p:pic>
      <p:pic>
        <p:nvPicPr>
          <p:cNvPr id="79" name="Google Shape;79;p14"/>
          <p:cNvPicPr preferRelativeResize="0"/>
          <p:nvPr/>
        </p:nvPicPr>
        <p:blipFill rotWithShape="1">
          <a:blip r:embed="rId6">
            <a:alphaModFix/>
          </a:blip>
          <a:srcRect/>
          <a:stretch/>
        </p:blipFill>
        <p:spPr>
          <a:xfrm>
            <a:off x="7758453" y="3423665"/>
            <a:ext cx="961341" cy="1050296"/>
          </a:xfrm>
          <a:prstGeom prst="rect">
            <a:avLst/>
          </a:prstGeom>
          <a:noFill/>
          <a:ln>
            <a:noFill/>
          </a:ln>
        </p:spPr>
      </p:pic>
      <p:pic>
        <p:nvPicPr>
          <p:cNvPr id="80" name="Google Shape;80;p14" descr="A person posing for a picture&#10;&#10;Description automatically generated with medium confidence"/>
          <p:cNvPicPr preferRelativeResize="0"/>
          <p:nvPr/>
        </p:nvPicPr>
        <p:blipFill rotWithShape="1">
          <a:blip r:embed="rId7">
            <a:alphaModFix/>
          </a:blip>
          <a:srcRect/>
          <a:stretch/>
        </p:blipFill>
        <p:spPr>
          <a:xfrm>
            <a:off x="6078086" y="3954148"/>
            <a:ext cx="1015135" cy="105029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55677248-90BC-9F9A-A26C-85E68A59FD8F}"/>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D53C88BE-F153-C045-818F-8B674FDF44C7}"/>
              </a:ext>
            </a:extLst>
          </p:cNvPr>
          <p:cNvSpPr>
            <a:spLocks noGrp="1"/>
          </p:cNvSpPr>
          <p:nvPr>
            <p:ph type="title"/>
          </p:nvPr>
        </p:nvSpPr>
        <p:spPr>
          <a:xfrm>
            <a:off x="315585" y="520680"/>
            <a:ext cx="8520600" cy="682603"/>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800" b="1">
                <a:effectLst>
                  <a:outerShdw blurRad="38100" dist="38100" dir="2700000" algn="tl">
                    <a:srgbClr val="000000">
                      <a:alpha val="43137"/>
                    </a:srgbClr>
                  </a:outerShdw>
                </a:effectLst>
              </a:rPr>
              <a:t>Schematic Diagram</a:t>
            </a:r>
            <a:endParaRPr lang="en-US" sz="2800" b="1">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36FCAAC7-D955-67E3-9E46-D6B07F3DD273}"/>
              </a:ext>
            </a:extLst>
          </p:cNvPr>
          <p:cNvSpPr>
            <a:spLocks noGrp="1"/>
          </p:cNvSpPr>
          <p:nvPr>
            <p:ph type="body" idx="1"/>
          </p:nvPr>
        </p:nvSpPr>
        <p:spPr>
          <a:xfrm>
            <a:off x="1177115" y="2360790"/>
            <a:ext cx="7108179" cy="2697944"/>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en-GB"/>
          </a:p>
        </p:txBody>
      </p:sp>
      <p:pic>
        <p:nvPicPr>
          <p:cNvPr id="8" name="Picture 7" descr="Diagram, schematic&#10;&#10;Description automatically generated">
            <a:extLst>
              <a:ext uri="{FF2B5EF4-FFF2-40B4-BE49-F238E27FC236}">
                <a16:creationId xmlns:a16="http://schemas.microsoft.com/office/drawing/2014/main" id="{98C2A6B9-D33F-1F6D-46D5-1F7B85696F3A}"/>
              </a:ext>
            </a:extLst>
          </p:cNvPr>
          <p:cNvPicPr>
            <a:picLocks noChangeAspect="1"/>
          </p:cNvPicPr>
          <p:nvPr/>
        </p:nvPicPr>
        <p:blipFill rotWithShape="1">
          <a:blip r:embed="rId3"/>
          <a:srcRect l="855" r="941"/>
          <a:stretch/>
        </p:blipFill>
        <p:spPr>
          <a:xfrm>
            <a:off x="78154" y="1788500"/>
            <a:ext cx="8979877" cy="3280999"/>
          </a:xfrm>
          <a:prstGeom prst="rect">
            <a:avLst/>
          </a:prstGeom>
          <a:ln w="28575">
            <a:solidFill>
              <a:schemeClr val="tx1"/>
            </a:solidFill>
          </a:ln>
        </p:spPr>
      </p:pic>
    </p:spTree>
    <p:extLst>
      <p:ext uri="{BB962C8B-B14F-4D97-AF65-F5344CB8AC3E}">
        <p14:creationId xmlns:p14="http://schemas.microsoft.com/office/powerpoint/2010/main" val="3527895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D302F86F-03CB-F34F-260C-C4767AC55B91}"/>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1D815890-CFEF-09AA-6446-FDADC583387B}"/>
              </a:ext>
            </a:extLst>
          </p:cNvPr>
          <p:cNvSpPr>
            <a:spLocks noGrp="1"/>
          </p:cNvSpPr>
          <p:nvPr>
            <p:ph type="title"/>
          </p:nvPr>
        </p:nvSpPr>
        <p:spPr/>
        <p:txBody>
          <a:bodyPr>
            <a:noAutofit/>
          </a:bodyPr>
          <a:lstStyle/>
          <a:p>
            <a:r>
              <a:rPr lang="en-US" sz="32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PCB Design</a:t>
            </a:r>
          </a:p>
        </p:txBody>
      </p:sp>
      <p:sp>
        <p:nvSpPr>
          <p:cNvPr id="3" name="Text Placeholder 2">
            <a:extLst>
              <a:ext uri="{FF2B5EF4-FFF2-40B4-BE49-F238E27FC236}">
                <a16:creationId xmlns:a16="http://schemas.microsoft.com/office/drawing/2014/main" id="{AD6EB0CA-0C45-EFA6-E685-A52B3AF8DD7C}"/>
              </a:ext>
            </a:extLst>
          </p:cNvPr>
          <p:cNvSpPr>
            <a:spLocks noGrp="1"/>
          </p:cNvSpPr>
          <p:nvPr>
            <p:ph type="body" idx="1"/>
          </p:nvPr>
        </p:nvSpPr>
        <p:spPr/>
        <p:txBody>
          <a:bodyPr/>
          <a:lstStyle/>
          <a:p>
            <a:endParaRPr lang="en-US"/>
          </a:p>
        </p:txBody>
      </p:sp>
      <p:pic>
        <p:nvPicPr>
          <p:cNvPr id="4" name="image60.png">
            <a:extLst>
              <a:ext uri="{FF2B5EF4-FFF2-40B4-BE49-F238E27FC236}">
                <a16:creationId xmlns:a16="http://schemas.microsoft.com/office/drawing/2014/main" id="{6F28514F-AE37-4A26-6C30-5D0EEA1FF097}"/>
              </a:ext>
            </a:extLst>
          </p:cNvPr>
          <p:cNvPicPr/>
          <p:nvPr/>
        </p:nvPicPr>
        <p:blipFill>
          <a:blip r:embed="rId3"/>
          <a:srcRect l="6312" t="6621" r="6644" b="7003"/>
          <a:stretch>
            <a:fillRect/>
          </a:stretch>
        </p:blipFill>
        <p:spPr>
          <a:xfrm>
            <a:off x="861060" y="1536633"/>
            <a:ext cx="7622540" cy="4555200"/>
          </a:xfrm>
          <a:prstGeom prst="rect">
            <a:avLst/>
          </a:prstGeom>
          <a:ln/>
        </p:spPr>
      </p:pic>
    </p:spTree>
    <p:extLst>
      <p:ext uri="{BB962C8B-B14F-4D97-AF65-F5344CB8AC3E}">
        <p14:creationId xmlns:p14="http://schemas.microsoft.com/office/powerpoint/2010/main" val="3679054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74297134-728D-2B08-DB1D-CF66A434BB80}"/>
              </a:ext>
            </a:extLst>
          </p:cNvPr>
          <p:cNvPicPr>
            <a:picLocks noChangeAspect="1"/>
          </p:cNvPicPr>
          <p:nvPr/>
        </p:nvPicPr>
        <p:blipFill>
          <a:blip r:embed="rId3"/>
          <a:stretch>
            <a:fillRect/>
          </a:stretch>
        </p:blipFill>
        <p:spPr>
          <a:xfrm>
            <a:off x="0" y="1"/>
            <a:ext cx="9144000" cy="6858000"/>
          </a:xfrm>
          <a:prstGeom prst="rect">
            <a:avLst/>
          </a:prstGeom>
        </p:spPr>
      </p:pic>
      <p:sp>
        <p:nvSpPr>
          <p:cNvPr id="493" name="Google Shape;493;p66"/>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3111"/>
            </a:pPr>
            <a:r>
              <a:rPr lang="en-GB"/>
              <a:t>Member 2 - Kavishka T.A. (204101V)</a:t>
            </a:r>
            <a:endParaRPr lang="en-US"/>
          </a:p>
        </p:txBody>
      </p:sp>
      <p:sp>
        <p:nvSpPr>
          <p:cNvPr id="494" name="Google Shape;494;p66"/>
          <p:cNvSpPr txBox="1">
            <a:spLocks noGrp="1"/>
          </p:cNvSpPr>
          <p:nvPr>
            <p:ph type="body" idx="1"/>
          </p:nvPr>
        </p:nvSpPr>
        <p:spPr>
          <a:xfrm>
            <a:off x="311700" y="1961766"/>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90000"/>
              </a:lnSpc>
              <a:spcBef>
                <a:spcPts val="1000"/>
              </a:spcBef>
              <a:spcAft>
                <a:spcPts val="0"/>
              </a:spcAft>
              <a:buClr>
                <a:schemeClr val="dk1"/>
              </a:buClr>
              <a:buSzPts val="1100"/>
              <a:buFont typeface="Arial"/>
              <a:buNone/>
            </a:pPr>
            <a:r>
              <a:rPr lang="en-GB" sz="2000">
                <a:solidFill>
                  <a:schemeClr val="dk1"/>
                </a:solidFill>
              </a:rPr>
              <a:t>Responsibilities :</a:t>
            </a:r>
            <a:endParaRPr sz="2000">
              <a:solidFill>
                <a:schemeClr val="dk1"/>
              </a:solidFill>
            </a:endParaRPr>
          </a:p>
          <a:p>
            <a:pPr marL="457189" lvl="0" indent="-355591" algn="l" rtl="0">
              <a:lnSpc>
                <a:spcPct val="90000"/>
              </a:lnSpc>
              <a:spcBef>
                <a:spcPts val="1000"/>
              </a:spcBef>
              <a:spcAft>
                <a:spcPts val="0"/>
              </a:spcAft>
              <a:buClr>
                <a:schemeClr val="dk1"/>
              </a:buClr>
              <a:buSzPts val="2000"/>
              <a:buChar char="●"/>
            </a:pPr>
            <a:r>
              <a:rPr lang="en-GB" sz="2000">
                <a:solidFill>
                  <a:schemeClr val="dk1"/>
                </a:solidFill>
              </a:rPr>
              <a:t>4 Servo motors and programming.</a:t>
            </a:r>
            <a:endParaRPr sz="2000">
              <a:solidFill>
                <a:schemeClr val="dk1"/>
              </a:solidFill>
            </a:endParaRPr>
          </a:p>
          <a:p>
            <a:pPr marL="457189" lvl="0" indent="-355591" algn="l" rtl="0">
              <a:lnSpc>
                <a:spcPct val="90000"/>
              </a:lnSpc>
              <a:spcBef>
                <a:spcPts val="0"/>
              </a:spcBef>
              <a:spcAft>
                <a:spcPts val="0"/>
              </a:spcAft>
              <a:buClr>
                <a:schemeClr val="dk1"/>
              </a:buClr>
              <a:buSzPts val="2000"/>
              <a:buChar char="●"/>
            </a:pPr>
            <a:r>
              <a:rPr lang="en-GB" sz="2000">
                <a:solidFill>
                  <a:schemeClr val="dk1"/>
                </a:solidFill>
              </a:rPr>
              <a:t>Keypad and programming.</a:t>
            </a:r>
            <a:endParaRPr sz="2000">
              <a:solidFill>
                <a:schemeClr val="dk1"/>
              </a:solidFill>
            </a:endParaRPr>
          </a:p>
          <a:p>
            <a:pPr marL="457189" lvl="0" indent="-355591" algn="l" rtl="0">
              <a:lnSpc>
                <a:spcPct val="90000"/>
              </a:lnSpc>
              <a:spcBef>
                <a:spcPts val="0"/>
              </a:spcBef>
              <a:spcAft>
                <a:spcPts val="0"/>
              </a:spcAft>
              <a:buClr>
                <a:schemeClr val="dk1"/>
              </a:buClr>
              <a:buSzPts val="2000"/>
              <a:buChar char="●"/>
            </a:pPr>
            <a:r>
              <a:rPr lang="en-GB" sz="2000">
                <a:solidFill>
                  <a:schemeClr val="dk1"/>
                </a:solidFill>
              </a:rPr>
              <a:t>Programme fighting techniques.</a:t>
            </a:r>
            <a:endParaRPr sz="200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00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00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00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000">
              <a:solidFill>
                <a:schemeClr val="dk1"/>
              </a:solidFill>
            </a:endParaRPr>
          </a:p>
          <a:p>
            <a:pPr marL="0" lvl="0" indent="0" algn="l" rtl="0">
              <a:lnSpc>
                <a:spcPct val="115000"/>
              </a:lnSpc>
              <a:spcBef>
                <a:spcPts val="0"/>
              </a:spcBef>
              <a:spcAft>
                <a:spcPts val="1200"/>
              </a:spcAft>
              <a:buSzPts val="18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F39370A9-6601-67FB-6F09-568C4B8ABA18}"/>
              </a:ext>
            </a:extLst>
          </p:cNvPr>
          <p:cNvPicPr>
            <a:picLocks noChangeAspect="1"/>
          </p:cNvPicPr>
          <p:nvPr/>
        </p:nvPicPr>
        <p:blipFill>
          <a:blip r:embed="rId3"/>
          <a:stretch>
            <a:fillRect/>
          </a:stretch>
        </p:blipFill>
        <p:spPr>
          <a:xfrm>
            <a:off x="0" y="1"/>
            <a:ext cx="9144000" cy="6858000"/>
          </a:xfrm>
          <a:prstGeom prst="rect">
            <a:avLst/>
          </a:prstGeom>
        </p:spPr>
      </p:pic>
      <p:sp>
        <p:nvSpPr>
          <p:cNvPr id="499" name="Google Shape;499;p67"/>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a:t>Servo Motor</a:t>
            </a:r>
            <a:endParaRPr/>
          </a:p>
        </p:txBody>
      </p:sp>
      <p:pic>
        <p:nvPicPr>
          <p:cNvPr id="500" name="Google Shape;500;p67"/>
          <p:cNvPicPr preferRelativeResize="0"/>
          <p:nvPr/>
        </p:nvPicPr>
        <p:blipFill rotWithShape="1">
          <a:blip r:embed="rId4">
            <a:alphaModFix/>
          </a:blip>
          <a:srcRect/>
          <a:stretch/>
        </p:blipFill>
        <p:spPr>
          <a:xfrm>
            <a:off x="309275" y="984327"/>
            <a:ext cx="3340326" cy="2812479"/>
          </a:xfrm>
          <a:prstGeom prst="rect">
            <a:avLst/>
          </a:prstGeom>
          <a:noFill/>
          <a:ln>
            <a:noFill/>
          </a:ln>
        </p:spPr>
      </p:pic>
      <p:pic>
        <p:nvPicPr>
          <p:cNvPr id="501" name="Google Shape;501;p67"/>
          <p:cNvPicPr preferRelativeResize="0"/>
          <p:nvPr/>
        </p:nvPicPr>
        <p:blipFill rotWithShape="1">
          <a:blip r:embed="rId5">
            <a:alphaModFix/>
          </a:blip>
          <a:srcRect/>
          <a:stretch/>
        </p:blipFill>
        <p:spPr>
          <a:xfrm>
            <a:off x="205365" y="4596609"/>
            <a:ext cx="3800813" cy="1275775"/>
          </a:xfrm>
          <a:prstGeom prst="rect">
            <a:avLst/>
          </a:prstGeom>
          <a:noFill/>
          <a:ln>
            <a:noFill/>
          </a:ln>
        </p:spPr>
      </p:pic>
      <p:sp>
        <p:nvSpPr>
          <p:cNvPr id="502" name="Google Shape;502;p67"/>
          <p:cNvSpPr txBox="1"/>
          <p:nvPr/>
        </p:nvSpPr>
        <p:spPr>
          <a:xfrm>
            <a:off x="3901974" y="980640"/>
            <a:ext cx="4935300" cy="25750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90000"/>
              </a:lnSpc>
              <a:spcBef>
                <a:spcPts val="1000"/>
              </a:spcBef>
              <a:spcAft>
                <a:spcPts val="0"/>
              </a:spcAft>
              <a:buClr>
                <a:schemeClr val="dk1"/>
              </a:buClr>
              <a:buSzPts val="1100"/>
              <a:buFont typeface="Arial"/>
              <a:buNone/>
            </a:pPr>
            <a:r>
              <a:rPr lang="en-GB" sz="2000" b="0" i="0" u="none" strike="noStrike" cap="none">
                <a:solidFill>
                  <a:schemeClr val="dk1"/>
                </a:solidFill>
                <a:latin typeface="Arial"/>
                <a:ea typeface="Arial"/>
                <a:cs typeface="Arial"/>
                <a:sym typeface="Arial"/>
              </a:rPr>
              <a:t>Maximum voltage - 6V</a:t>
            </a:r>
            <a:endParaRPr sz="20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000"/>
              <a:buFont typeface="Arial"/>
              <a:buNone/>
            </a:pPr>
            <a:r>
              <a:rPr lang="en-GB" sz="2000" b="0" i="0" u="none" strike="noStrike" cap="none">
                <a:solidFill>
                  <a:schemeClr val="dk1"/>
                </a:solidFill>
                <a:latin typeface="Arial"/>
                <a:ea typeface="Arial"/>
                <a:cs typeface="Arial"/>
                <a:sym typeface="Arial"/>
              </a:rPr>
              <a:t>Maximum current - 250mA</a:t>
            </a:r>
            <a:endParaRPr sz="2000" b="0" i="0" u="none" strike="noStrike" cap="none">
              <a:solidFill>
                <a:schemeClr val="dk1"/>
              </a:solidFill>
              <a:latin typeface="Arial"/>
              <a:ea typeface="Arial"/>
              <a:cs typeface="Arial"/>
              <a:sym typeface="Arial"/>
            </a:endParaRPr>
          </a:p>
          <a:p>
            <a:pPr>
              <a:lnSpc>
                <a:spcPct val="90000"/>
              </a:lnSpc>
              <a:spcBef>
                <a:spcPts val="1000"/>
              </a:spcBef>
              <a:buSzPts val="2000"/>
            </a:pPr>
            <a:r>
              <a:rPr lang="en-GB" sz="2000" b="0" i="0" u="none" strike="noStrike" cap="none">
                <a:solidFill>
                  <a:schemeClr val="dk1"/>
                </a:solidFill>
                <a:latin typeface="Arial"/>
                <a:ea typeface="Arial"/>
                <a:cs typeface="Arial"/>
                <a:sym typeface="Arial"/>
              </a:rPr>
              <a:t>Link for datasheet:</a:t>
            </a:r>
            <a:r>
              <a:rPr lang="en-GB" sz="2000">
                <a:solidFill>
                  <a:schemeClr val="dk1"/>
                </a:solidFill>
              </a:rPr>
              <a:t> </a:t>
            </a:r>
            <a:r>
              <a:rPr lang="en-GB" sz="2000" b="0" i="0" u="none" strike="noStrike" cap="none">
                <a:solidFill>
                  <a:srgbClr val="0070C0"/>
                </a:solidFill>
                <a:latin typeface="Arial"/>
                <a:ea typeface="Arial"/>
                <a:cs typeface="Arial"/>
                <a:sym typeface="Arial"/>
              </a:rPr>
              <a:t>https://datasheetspdf.com/sg90</a:t>
            </a:r>
            <a:endParaRPr lang="en-US" sz="2000" b="0" i="0" u="none" strike="noStrike" cap="none">
              <a:solidFill>
                <a:srgbClr val="0070C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11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Google Shape;515;p69" descr="Diagram, engineering drawing&#10;&#10;Description automatically generated">
            <a:extLst>
              <a:ext uri="{FF2B5EF4-FFF2-40B4-BE49-F238E27FC236}">
                <a16:creationId xmlns:a16="http://schemas.microsoft.com/office/drawing/2014/main" id="{FD9846CD-F7C8-B2FB-99B9-7C2B90991635}"/>
              </a:ext>
            </a:extLst>
          </p:cNvPr>
          <p:cNvPicPr preferRelativeResize="0"/>
          <p:nvPr/>
        </p:nvPicPr>
        <p:blipFill>
          <a:blip r:embed="rId6">
            <a:alphaModFix/>
          </a:blip>
          <a:stretch>
            <a:fillRect/>
          </a:stretch>
        </p:blipFill>
        <p:spPr>
          <a:xfrm>
            <a:off x="4372281" y="3186680"/>
            <a:ext cx="4110683" cy="340641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11" name="Picture 10" descr="Shape&#10;&#10;Description automatically generated with medium confidence">
            <a:extLst>
              <a:ext uri="{FF2B5EF4-FFF2-40B4-BE49-F238E27FC236}">
                <a16:creationId xmlns:a16="http://schemas.microsoft.com/office/drawing/2014/main" id="{D656E2BE-7005-8FF5-5D41-48DD9E0D10EC}"/>
              </a:ext>
            </a:extLst>
          </p:cNvPr>
          <p:cNvPicPr>
            <a:picLocks noChangeAspect="1"/>
          </p:cNvPicPr>
          <p:nvPr/>
        </p:nvPicPr>
        <p:blipFill>
          <a:blip r:embed="rId3"/>
          <a:stretch>
            <a:fillRect/>
          </a:stretch>
        </p:blipFill>
        <p:spPr>
          <a:xfrm>
            <a:off x="0" y="1"/>
            <a:ext cx="9144000" cy="6858000"/>
          </a:xfrm>
          <a:prstGeom prst="rect">
            <a:avLst/>
          </a:prstGeom>
        </p:spPr>
      </p:pic>
      <p:sp>
        <p:nvSpPr>
          <p:cNvPr id="216" name="Google Shape;216;p29"/>
          <p:cNvSpPr txBox="1"/>
          <p:nvPr/>
        </p:nvSpPr>
        <p:spPr>
          <a:xfrm>
            <a:off x="4078070" y="1319751"/>
            <a:ext cx="4597201" cy="249295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743" marR="0" lvl="0" indent="-285743" algn="just" rtl="0">
              <a:lnSpc>
                <a:spcPct val="150000"/>
              </a:lnSpc>
              <a:spcBef>
                <a:spcPts val="0"/>
              </a:spcBef>
              <a:spcAft>
                <a:spcPts val="0"/>
              </a:spcAft>
              <a:buClr>
                <a:srgbClr val="000000"/>
              </a:buClr>
              <a:buSzPts val="1800"/>
              <a:buFont typeface="Arial"/>
              <a:buChar char="•"/>
            </a:pPr>
            <a:r>
              <a:rPr lang="en-GB" sz="1800" b="0" i="0" u="none" strike="noStrike" cap="none">
                <a:solidFill>
                  <a:srgbClr val="000000"/>
                </a:solidFill>
                <a:latin typeface="Calibri"/>
                <a:ea typeface="Calibri"/>
                <a:cs typeface="Calibri"/>
                <a:sym typeface="Calibri"/>
              </a:rPr>
              <a:t>The robot has 4 arms that move with the help of servo motors. These 4 arms can move in 90 degrees</a:t>
            </a:r>
            <a:endParaRPr sz="1867"/>
          </a:p>
          <a:p>
            <a:pPr marL="285743" marR="0" lvl="0" indent="-285743" algn="just" rtl="0">
              <a:lnSpc>
                <a:spcPct val="150000"/>
              </a:lnSpc>
              <a:spcBef>
                <a:spcPts val="0"/>
              </a:spcBef>
              <a:spcAft>
                <a:spcPts val="0"/>
              </a:spcAft>
              <a:buClr>
                <a:srgbClr val="000000"/>
              </a:buClr>
              <a:buSzPts val="1800"/>
              <a:buFont typeface="Arial"/>
              <a:buChar char="•"/>
            </a:pPr>
            <a:r>
              <a:rPr lang="en-GB" sz="1800" b="0" i="0" u="none" strike="noStrike" cap="none">
                <a:solidFill>
                  <a:srgbClr val="000000"/>
                </a:solidFill>
                <a:latin typeface="Calibri"/>
                <a:ea typeface="Calibri"/>
                <a:cs typeface="Calibri"/>
                <a:sym typeface="Calibri"/>
              </a:rPr>
              <a:t>These four arms act as the arms of the opposing player.</a:t>
            </a:r>
            <a:endParaRPr sz="1867"/>
          </a:p>
          <a:p>
            <a:pPr marL="0" marR="0" lvl="0" indent="0" algn="just" rtl="0">
              <a:lnSpc>
                <a:spcPct val="15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pic>
        <p:nvPicPr>
          <p:cNvPr id="217" name="Google Shape;217;p29"/>
          <p:cNvPicPr preferRelativeResize="0"/>
          <p:nvPr/>
        </p:nvPicPr>
        <p:blipFill rotWithShape="1">
          <a:blip r:embed="rId4">
            <a:alphaModFix/>
          </a:blip>
          <a:srcRect/>
          <a:stretch/>
        </p:blipFill>
        <p:spPr>
          <a:xfrm>
            <a:off x="249366" y="1250478"/>
            <a:ext cx="4213748" cy="3810832"/>
          </a:xfrm>
          <a:prstGeom prst="rect">
            <a:avLst/>
          </a:prstGeom>
          <a:noFill/>
          <a:ln>
            <a:noFill/>
          </a:ln>
        </p:spPr>
      </p:pic>
      <p:sp>
        <p:nvSpPr>
          <p:cNvPr id="218" name="Google Shape;218;p29"/>
          <p:cNvSpPr txBox="1"/>
          <p:nvPr/>
        </p:nvSpPr>
        <p:spPr>
          <a:xfrm>
            <a:off x="627083" y="783022"/>
            <a:ext cx="4060373"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2400" b="0" i="0" u="none" strike="noStrike" cap="none">
                <a:solidFill>
                  <a:srgbClr val="000000"/>
                </a:solidFill>
                <a:latin typeface="Arial"/>
                <a:ea typeface="Arial"/>
                <a:cs typeface="Arial"/>
                <a:sym typeface="Arial"/>
              </a:rPr>
              <a:t>Motion Mechanism of Arms</a:t>
            </a:r>
            <a:endParaRPr sz="1867"/>
          </a:p>
        </p:txBody>
      </p:sp>
      <p:pic>
        <p:nvPicPr>
          <p:cNvPr id="2" name="Picture 2" descr="Text, whiteboard&#10;&#10;Description automatically generated">
            <a:extLst>
              <a:ext uri="{FF2B5EF4-FFF2-40B4-BE49-F238E27FC236}">
                <a16:creationId xmlns:a16="http://schemas.microsoft.com/office/drawing/2014/main" id="{F3B3FC72-757E-7424-08E5-9B228648A4D1}"/>
              </a:ext>
            </a:extLst>
          </p:cNvPr>
          <p:cNvPicPr>
            <a:picLocks noChangeAspect="1"/>
          </p:cNvPicPr>
          <p:nvPr/>
        </p:nvPicPr>
        <p:blipFill>
          <a:blip r:embed="rId5"/>
          <a:stretch>
            <a:fillRect/>
          </a:stretch>
        </p:blipFill>
        <p:spPr>
          <a:xfrm>
            <a:off x="3616036" y="3615233"/>
            <a:ext cx="5352473" cy="3102716"/>
          </a:xfrm>
          <a:prstGeom prst="rect">
            <a:avLst/>
          </a:prstGeom>
        </p:spPr>
      </p:pic>
      <p:cxnSp>
        <p:nvCxnSpPr>
          <p:cNvPr id="3" name="Straight Arrow Connector 2">
            <a:extLst>
              <a:ext uri="{FF2B5EF4-FFF2-40B4-BE49-F238E27FC236}">
                <a16:creationId xmlns:a16="http://schemas.microsoft.com/office/drawing/2014/main" id="{0BF65494-4171-C51F-D797-5354C1AC9E03}"/>
              </a:ext>
            </a:extLst>
          </p:cNvPr>
          <p:cNvCxnSpPr/>
          <p:nvPr/>
        </p:nvCxnSpPr>
        <p:spPr>
          <a:xfrm>
            <a:off x="4784435" y="5038436"/>
            <a:ext cx="833583" cy="99521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195B46CA-6CC1-8BBF-5D03-E6B2ED74A10F}"/>
              </a:ext>
            </a:extLst>
          </p:cNvPr>
          <p:cNvSpPr txBox="1"/>
          <p:nvPr/>
        </p:nvSpPr>
        <p:spPr>
          <a:xfrm>
            <a:off x="3758911" y="467100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bg1"/>
                </a:solidFill>
              </a:rPr>
              <a:t>Servo Motors</a:t>
            </a:r>
          </a:p>
        </p:txBody>
      </p:sp>
      <p:cxnSp>
        <p:nvCxnSpPr>
          <p:cNvPr id="8" name="Straight Arrow Connector 7">
            <a:extLst>
              <a:ext uri="{FF2B5EF4-FFF2-40B4-BE49-F238E27FC236}">
                <a16:creationId xmlns:a16="http://schemas.microsoft.com/office/drawing/2014/main" id="{A1FAC1A4-709F-559A-DCF3-E8323481474C}"/>
              </a:ext>
            </a:extLst>
          </p:cNvPr>
          <p:cNvCxnSpPr>
            <a:cxnSpLocks/>
          </p:cNvCxnSpPr>
          <p:nvPr/>
        </p:nvCxnSpPr>
        <p:spPr>
          <a:xfrm>
            <a:off x="4772889" y="5049981"/>
            <a:ext cx="1156854" cy="83358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35DC72CA-C157-FB5A-31F5-4E11A05C5669}"/>
              </a:ext>
            </a:extLst>
          </p:cNvPr>
          <p:cNvCxnSpPr>
            <a:cxnSpLocks/>
          </p:cNvCxnSpPr>
          <p:nvPr/>
        </p:nvCxnSpPr>
        <p:spPr>
          <a:xfrm>
            <a:off x="4761344" y="5049980"/>
            <a:ext cx="1872671" cy="87976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79AFC8B1-233E-5F1D-F8FB-3C375251BD23}"/>
              </a:ext>
            </a:extLst>
          </p:cNvPr>
          <p:cNvCxnSpPr>
            <a:cxnSpLocks/>
          </p:cNvCxnSpPr>
          <p:nvPr/>
        </p:nvCxnSpPr>
        <p:spPr>
          <a:xfrm>
            <a:off x="4761345" y="5061527"/>
            <a:ext cx="2149762" cy="87976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E7FF9F87-8D0E-0F8E-E07F-AF8D85EDF44D}"/>
              </a:ext>
            </a:extLst>
          </p:cNvPr>
          <p:cNvPicPr>
            <a:picLocks noChangeAspect="1"/>
          </p:cNvPicPr>
          <p:nvPr/>
        </p:nvPicPr>
        <p:blipFill>
          <a:blip r:embed="rId3"/>
          <a:stretch>
            <a:fillRect/>
          </a:stretch>
        </p:blipFill>
        <p:spPr>
          <a:xfrm>
            <a:off x="0" y="1"/>
            <a:ext cx="9144000" cy="6858000"/>
          </a:xfrm>
          <a:prstGeom prst="rect">
            <a:avLst/>
          </a:prstGeom>
        </p:spPr>
      </p:pic>
      <p:sp>
        <p:nvSpPr>
          <p:cNvPr id="520" name="Google Shape;520;p7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sz="1850"/>
              <a:t>4x4 Keypad</a:t>
            </a:r>
          </a:p>
        </p:txBody>
      </p:sp>
      <p:sp>
        <p:nvSpPr>
          <p:cNvPr id="521" name="Google Shape;521;p70"/>
          <p:cNvSpPr txBox="1"/>
          <p:nvPr/>
        </p:nvSpPr>
        <p:spPr>
          <a:xfrm>
            <a:off x="3846541" y="1712220"/>
            <a:ext cx="4803852"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1700"/>
            </a:pPr>
            <a:r>
              <a:rPr lang="en-GB" sz="1700"/>
              <a:t>4x4</a:t>
            </a:r>
            <a:r>
              <a:rPr lang="en-GB" sz="1700" b="0" i="0" u="none" strike="noStrike" cap="none">
                <a:solidFill>
                  <a:srgbClr val="000000"/>
                </a:solidFill>
                <a:latin typeface="Arial"/>
                <a:ea typeface="Arial"/>
                <a:cs typeface="Arial"/>
                <a:sym typeface="Arial"/>
              </a:rPr>
              <a:t> Keypad has </a:t>
            </a:r>
            <a:r>
              <a:rPr lang="en-GB" sz="1700"/>
              <a:t>8 </a:t>
            </a:r>
            <a:r>
              <a:rPr lang="en-GB" sz="1700" b="0" i="0" u="none" strike="noStrike" cap="none">
                <a:solidFill>
                  <a:srgbClr val="000000"/>
                </a:solidFill>
                <a:latin typeface="Arial"/>
                <a:ea typeface="Arial"/>
                <a:cs typeface="Arial"/>
                <a:sym typeface="Arial"/>
              </a:rPr>
              <a:t>pins </a:t>
            </a:r>
            <a:r>
              <a:rPr lang="en-GB" sz="1700"/>
              <a:t>4 </a:t>
            </a:r>
            <a:r>
              <a:rPr lang="en-GB" sz="1700" b="0" i="0" u="none" strike="noStrike" cap="none">
                <a:solidFill>
                  <a:srgbClr val="000000"/>
                </a:solidFill>
                <a:latin typeface="Arial"/>
                <a:ea typeface="Arial"/>
                <a:cs typeface="Arial"/>
                <a:sym typeface="Arial"/>
              </a:rPr>
              <a:t>pins for columns and 4 pins for </a:t>
            </a:r>
            <a:r>
              <a:rPr lang="en-GB" sz="1700"/>
              <a:t>rows</a:t>
            </a:r>
            <a:r>
              <a:rPr lang="en-GB" sz="1700" b="0" i="0" u="none" strike="noStrike" cap="none">
                <a:solidFill>
                  <a:srgbClr val="000000"/>
                </a:solidFill>
                <a:latin typeface="Arial"/>
                <a:ea typeface="Arial"/>
                <a:cs typeface="Arial"/>
                <a:sym typeface="Arial"/>
              </a:rPr>
              <a:t>.</a:t>
            </a:r>
            <a:endParaRPr lang="en-US" sz="1700" b="0" i="0" u="none" strike="noStrike" cap="none">
              <a:solidFill>
                <a:srgbClr val="000000"/>
              </a:solidFill>
              <a:latin typeface="Arial"/>
              <a:ea typeface="Arial"/>
              <a:cs typeface="Arial"/>
              <a:sym typeface="Arial"/>
            </a:endParaRPr>
          </a:p>
          <a:p>
            <a:pPr>
              <a:buSzPts val="1700"/>
            </a:pPr>
            <a:endParaRPr lang="en-US" sz="1700"/>
          </a:p>
          <a:p>
            <a:pPr>
              <a:buSzPts val="1700"/>
            </a:pPr>
            <a:r>
              <a:rPr lang="en-GB" sz="1700" b="0" i="0" u="none" strike="noStrike" cap="none">
                <a:solidFill>
                  <a:srgbClr val="000000"/>
                </a:solidFill>
                <a:latin typeface="Arial"/>
                <a:ea typeface="Arial"/>
                <a:cs typeface="Arial"/>
                <a:sym typeface="Arial"/>
              </a:rPr>
              <a:t>Maximum Voltage - </a:t>
            </a:r>
            <a:r>
              <a:rPr lang="en-GB" sz="1700"/>
              <a:t>35V DC</a:t>
            </a: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GB" sz="1700" b="0" i="0" u="none" strike="noStrike" cap="none">
                <a:solidFill>
                  <a:srgbClr val="000000"/>
                </a:solidFill>
                <a:latin typeface="Arial"/>
                <a:ea typeface="Arial"/>
                <a:cs typeface="Arial"/>
                <a:sym typeface="Arial"/>
              </a:rPr>
              <a:t>Maximum current - </a:t>
            </a:r>
            <a:r>
              <a:rPr lang="en-GB" sz="1700"/>
              <a:t>100mA</a:t>
            </a: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GB" sz="1700" b="0" i="0" u="none" strike="noStrike" cap="none">
                <a:solidFill>
                  <a:srgbClr val="000000"/>
                </a:solidFill>
                <a:latin typeface="Arial"/>
                <a:ea typeface="Arial"/>
                <a:cs typeface="Arial"/>
                <a:sym typeface="Arial"/>
              </a:rPr>
              <a:t>Link for datasheet: </a:t>
            </a:r>
            <a:r>
              <a:rPr lang="en-GB" sz="2000" b="0" i="0" u="none" strike="noStrike" cap="none">
                <a:solidFill>
                  <a:srgbClr val="0070C0"/>
                </a:solidFill>
                <a:latin typeface="Arial"/>
                <a:ea typeface="Arial"/>
                <a:cs typeface="Arial"/>
                <a:sym typeface="Arial"/>
              </a:rPr>
              <a:t>https://robocombo.com/uploads/Dosyalar/4x3-matrix-membrane-tus-takimi-datasheet.pdf</a:t>
            </a:r>
            <a:endParaRPr sz="200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pic>
        <p:nvPicPr>
          <p:cNvPr id="522" name="Google Shape;522;p70"/>
          <p:cNvPicPr preferRelativeResize="0"/>
          <p:nvPr/>
        </p:nvPicPr>
        <p:blipFill>
          <a:blip r:embed="rId4">
            <a:alphaModFix/>
          </a:blip>
          <a:stretch>
            <a:fillRect/>
          </a:stretch>
        </p:blipFill>
        <p:spPr>
          <a:xfrm>
            <a:off x="259239" y="982494"/>
            <a:ext cx="2897124" cy="2662658"/>
          </a:xfrm>
          <a:prstGeom prst="rect">
            <a:avLst/>
          </a:prstGeom>
          <a:noFill/>
          <a:ln>
            <a:noFill/>
          </a:ln>
        </p:spPr>
      </p:pic>
      <p:pic>
        <p:nvPicPr>
          <p:cNvPr id="523" name="Google Shape;523;p70"/>
          <p:cNvPicPr preferRelativeResize="0"/>
          <p:nvPr/>
        </p:nvPicPr>
        <p:blipFill>
          <a:blip r:embed="rId5">
            <a:alphaModFix/>
          </a:blip>
          <a:stretch>
            <a:fillRect/>
          </a:stretch>
        </p:blipFill>
        <p:spPr>
          <a:xfrm>
            <a:off x="259237" y="3847581"/>
            <a:ext cx="2897124" cy="287053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medium confidence">
            <a:extLst>
              <a:ext uri="{FF2B5EF4-FFF2-40B4-BE49-F238E27FC236}">
                <a16:creationId xmlns:a16="http://schemas.microsoft.com/office/drawing/2014/main" id="{6C8E9098-7E11-D107-3471-E003CE263CD4}"/>
              </a:ext>
            </a:extLst>
          </p:cNvPr>
          <p:cNvPicPr>
            <a:picLocks noChangeAspect="1"/>
          </p:cNvPicPr>
          <p:nvPr/>
        </p:nvPicPr>
        <p:blipFill>
          <a:blip r:embed="rId2"/>
          <a:stretch>
            <a:fillRect/>
          </a:stretch>
        </p:blipFill>
        <p:spPr>
          <a:xfrm>
            <a:off x="0" y="1"/>
            <a:ext cx="9144000" cy="6858000"/>
          </a:xfrm>
          <a:prstGeom prst="rect">
            <a:avLst/>
          </a:prstGeom>
        </p:spPr>
      </p:pic>
      <p:pic>
        <p:nvPicPr>
          <p:cNvPr id="4" name="Picture 4" descr="Diagram, schematic&#10;&#10;Description automatically generated">
            <a:extLst>
              <a:ext uri="{FF2B5EF4-FFF2-40B4-BE49-F238E27FC236}">
                <a16:creationId xmlns:a16="http://schemas.microsoft.com/office/drawing/2014/main" id="{7176DF26-94E1-0FE1-B5EE-6713F1058325}"/>
              </a:ext>
            </a:extLst>
          </p:cNvPr>
          <p:cNvPicPr>
            <a:picLocks noChangeAspect="1"/>
          </p:cNvPicPr>
          <p:nvPr/>
        </p:nvPicPr>
        <p:blipFill>
          <a:blip r:embed="rId3"/>
          <a:stretch>
            <a:fillRect/>
          </a:stretch>
        </p:blipFill>
        <p:spPr>
          <a:xfrm>
            <a:off x="170936" y="1376880"/>
            <a:ext cx="4577710" cy="3195185"/>
          </a:xfrm>
          <a:prstGeom prst="rect">
            <a:avLst/>
          </a:prstGeom>
        </p:spPr>
      </p:pic>
      <p:sp>
        <p:nvSpPr>
          <p:cNvPr id="5" name="TextBox 4">
            <a:extLst>
              <a:ext uri="{FF2B5EF4-FFF2-40B4-BE49-F238E27FC236}">
                <a16:creationId xmlns:a16="http://schemas.microsoft.com/office/drawing/2014/main" id="{04E8DFBF-2D37-22C8-24A6-35B12B173781}"/>
              </a:ext>
            </a:extLst>
          </p:cNvPr>
          <p:cNvSpPr txBox="1"/>
          <p:nvPr/>
        </p:nvSpPr>
        <p:spPr>
          <a:xfrm>
            <a:off x="5024886" y="1530563"/>
            <a:ext cx="36154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a:t>Keypad use to input boxing techniques.</a:t>
            </a:r>
          </a:p>
        </p:txBody>
      </p:sp>
      <p:sp>
        <p:nvSpPr>
          <p:cNvPr id="6" name="Title 5">
            <a:extLst>
              <a:ext uri="{FF2B5EF4-FFF2-40B4-BE49-F238E27FC236}">
                <a16:creationId xmlns:a16="http://schemas.microsoft.com/office/drawing/2014/main" id="{86237345-0DEB-D40F-962F-EA51F8F37B5B}"/>
              </a:ext>
            </a:extLst>
          </p:cNvPr>
          <p:cNvSpPr>
            <a:spLocks noGrp="1"/>
          </p:cNvSpPr>
          <p:nvPr>
            <p:ph type="title"/>
          </p:nvPr>
        </p:nvSpPr>
        <p:spPr>
          <a:xfrm>
            <a:off x="175281" y="535246"/>
            <a:ext cx="8520600" cy="841800"/>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l"/>
            <a:r>
              <a:rPr lang="en-GB" sz="2800"/>
              <a:t>Keypad internal view</a:t>
            </a:r>
            <a:endParaRPr lang="en-US"/>
          </a:p>
        </p:txBody>
      </p:sp>
      <p:pic>
        <p:nvPicPr>
          <p:cNvPr id="2" name="Picture 2">
            <a:extLst>
              <a:ext uri="{FF2B5EF4-FFF2-40B4-BE49-F238E27FC236}">
                <a16:creationId xmlns:a16="http://schemas.microsoft.com/office/drawing/2014/main" id="{EE394011-8252-E01C-DEE4-A02D55514765}"/>
              </a:ext>
            </a:extLst>
          </p:cNvPr>
          <p:cNvPicPr>
            <a:picLocks noChangeAspect="1"/>
          </p:cNvPicPr>
          <p:nvPr/>
        </p:nvPicPr>
        <p:blipFill>
          <a:blip r:embed="rId4"/>
          <a:stretch>
            <a:fillRect/>
          </a:stretch>
        </p:blipFill>
        <p:spPr>
          <a:xfrm>
            <a:off x="4620491" y="3418962"/>
            <a:ext cx="4428836" cy="3356714"/>
          </a:xfrm>
          <a:prstGeom prst="rect">
            <a:avLst/>
          </a:prstGeom>
        </p:spPr>
      </p:pic>
      <p:cxnSp>
        <p:nvCxnSpPr>
          <p:cNvPr id="3" name="Straight Arrow Connector 2">
            <a:extLst>
              <a:ext uri="{FF2B5EF4-FFF2-40B4-BE49-F238E27FC236}">
                <a16:creationId xmlns:a16="http://schemas.microsoft.com/office/drawing/2014/main" id="{C9819753-8FC4-2C4C-3762-B4BE4F5CD8F3}"/>
              </a:ext>
            </a:extLst>
          </p:cNvPr>
          <p:cNvCxnSpPr/>
          <p:nvPr/>
        </p:nvCxnSpPr>
        <p:spPr>
          <a:xfrm flipH="1">
            <a:off x="7130473" y="5373254"/>
            <a:ext cx="748145" cy="856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1003260E-1461-3BA9-8339-07982D74E329}"/>
              </a:ext>
            </a:extLst>
          </p:cNvPr>
          <p:cNvSpPr txBox="1"/>
          <p:nvPr/>
        </p:nvSpPr>
        <p:spPr>
          <a:xfrm>
            <a:off x="7430366" y="499427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solidFill>
                  <a:schemeClr val="bg1"/>
                </a:solidFill>
              </a:rPr>
              <a:t>Keypad</a:t>
            </a:r>
          </a:p>
        </p:txBody>
      </p:sp>
    </p:spTree>
    <p:extLst>
      <p:ext uri="{BB962C8B-B14F-4D97-AF65-F5344CB8AC3E}">
        <p14:creationId xmlns:p14="http://schemas.microsoft.com/office/powerpoint/2010/main" val="2187054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42F2C7B4-4ED9-2ED8-5DAE-6D7B6D217AB4}"/>
              </a:ext>
            </a:extLst>
          </p:cNvPr>
          <p:cNvPicPr>
            <a:picLocks noChangeAspect="1"/>
          </p:cNvPicPr>
          <p:nvPr/>
        </p:nvPicPr>
        <p:blipFill>
          <a:blip r:embed="rId3"/>
          <a:stretch>
            <a:fillRect/>
          </a:stretch>
        </p:blipFill>
        <p:spPr>
          <a:xfrm>
            <a:off x="0" y="1"/>
            <a:ext cx="9144000" cy="6858000"/>
          </a:xfrm>
          <a:prstGeom prst="rect">
            <a:avLst/>
          </a:prstGeom>
        </p:spPr>
      </p:pic>
      <p:sp>
        <p:nvSpPr>
          <p:cNvPr id="534" name="Google Shape;534;p72"/>
          <p:cNvSpPr txBox="1">
            <a:spLocks noGrp="1"/>
          </p:cNvSpPr>
          <p:nvPr>
            <p:ph type="title"/>
          </p:nvPr>
        </p:nvSpPr>
        <p:spPr>
          <a:xfrm>
            <a:off x="251542" y="970488"/>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a:t>Servo Motor Codes</a:t>
            </a:r>
            <a:endParaRPr/>
          </a:p>
        </p:txBody>
      </p:sp>
      <p:pic>
        <p:nvPicPr>
          <p:cNvPr id="535" name="Google Shape;535;p72"/>
          <p:cNvPicPr preferRelativeResize="0"/>
          <p:nvPr/>
        </p:nvPicPr>
        <p:blipFill rotWithShape="1">
          <a:blip r:embed="rId4">
            <a:alphaModFix/>
          </a:blip>
          <a:srcRect r="13733"/>
          <a:stretch/>
        </p:blipFill>
        <p:spPr>
          <a:xfrm>
            <a:off x="171026" y="1633426"/>
            <a:ext cx="4012201" cy="3424475"/>
          </a:xfrm>
          <a:prstGeom prst="rect">
            <a:avLst/>
          </a:prstGeom>
          <a:noFill/>
          <a:ln>
            <a:noFill/>
          </a:ln>
        </p:spPr>
      </p:pic>
      <p:pic>
        <p:nvPicPr>
          <p:cNvPr id="536" name="Google Shape;536;p72"/>
          <p:cNvPicPr preferRelativeResize="0"/>
          <p:nvPr/>
        </p:nvPicPr>
        <p:blipFill>
          <a:blip r:embed="rId5">
            <a:alphaModFix/>
          </a:blip>
          <a:stretch>
            <a:fillRect/>
          </a:stretch>
        </p:blipFill>
        <p:spPr>
          <a:xfrm>
            <a:off x="4183226" y="1633426"/>
            <a:ext cx="4903751" cy="3187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BBAF10DF-6A99-B479-CF1D-DF2183B260BE}"/>
              </a:ext>
            </a:extLst>
          </p:cNvPr>
          <p:cNvPicPr>
            <a:picLocks noChangeAspect="1"/>
          </p:cNvPicPr>
          <p:nvPr/>
        </p:nvPicPr>
        <p:blipFill>
          <a:blip r:embed="rId3"/>
          <a:stretch>
            <a:fillRect/>
          </a:stretch>
        </p:blipFill>
        <p:spPr>
          <a:xfrm>
            <a:off x="0" y="1"/>
            <a:ext cx="9144000" cy="6858000"/>
          </a:xfrm>
          <a:prstGeom prst="rect">
            <a:avLst/>
          </a:prstGeom>
        </p:spPr>
      </p:pic>
      <p:pic>
        <p:nvPicPr>
          <p:cNvPr id="541" name="Google Shape;541;p73"/>
          <p:cNvPicPr preferRelativeResize="0"/>
          <p:nvPr/>
        </p:nvPicPr>
        <p:blipFill>
          <a:blip r:embed="rId4">
            <a:alphaModFix/>
          </a:blip>
          <a:stretch>
            <a:fillRect/>
          </a:stretch>
        </p:blipFill>
        <p:spPr>
          <a:xfrm>
            <a:off x="157850" y="1580751"/>
            <a:ext cx="4634949" cy="2959826"/>
          </a:xfrm>
          <a:prstGeom prst="rect">
            <a:avLst/>
          </a:prstGeom>
          <a:noFill/>
          <a:ln>
            <a:noFill/>
          </a:ln>
        </p:spPr>
      </p:pic>
      <p:pic>
        <p:nvPicPr>
          <p:cNvPr id="542" name="Google Shape;542;p73"/>
          <p:cNvPicPr preferRelativeResize="0"/>
          <p:nvPr/>
        </p:nvPicPr>
        <p:blipFill>
          <a:blip r:embed="rId5">
            <a:alphaModFix/>
          </a:blip>
          <a:stretch>
            <a:fillRect/>
          </a:stretch>
        </p:blipFill>
        <p:spPr>
          <a:xfrm>
            <a:off x="4792802" y="1580750"/>
            <a:ext cx="4204349" cy="2486250"/>
          </a:xfrm>
          <a:prstGeom prst="rect">
            <a:avLst/>
          </a:prstGeom>
          <a:noFill/>
          <a:ln>
            <a:noFill/>
          </a:ln>
        </p:spPr>
      </p:pic>
      <p:pic>
        <p:nvPicPr>
          <p:cNvPr id="543" name="Google Shape;543;p73"/>
          <p:cNvPicPr preferRelativeResize="0"/>
          <p:nvPr/>
        </p:nvPicPr>
        <p:blipFill rotWithShape="1">
          <a:blip r:embed="rId6">
            <a:alphaModFix/>
          </a:blip>
          <a:srcRect b="45307"/>
          <a:stretch/>
        </p:blipFill>
        <p:spPr>
          <a:xfrm>
            <a:off x="4792800" y="4224851"/>
            <a:ext cx="3664000" cy="1341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7135545F-2C53-D288-9A97-2DAD0E0D5EEB}"/>
              </a:ext>
            </a:extLst>
          </p:cNvPr>
          <p:cNvPicPr>
            <a:picLocks noChangeAspect="1"/>
          </p:cNvPicPr>
          <p:nvPr/>
        </p:nvPicPr>
        <p:blipFill>
          <a:blip r:embed="rId3"/>
          <a:stretch>
            <a:fillRect/>
          </a:stretch>
        </p:blipFill>
        <p:spPr>
          <a:xfrm>
            <a:off x="0" y="1"/>
            <a:ext cx="9144000" cy="6858000"/>
          </a:xfrm>
          <a:prstGeom prst="rect">
            <a:avLst/>
          </a:prstGeom>
        </p:spPr>
      </p:pic>
      <p:sp>
        <p:nvSpPr>
          <p:cNvPr id="548" name="Google Shape;548;p74"/>
          <p:cNvSpPr txBox="1">
            <a:spLocks noGrp="1"/>
          </p:cNvSpPr>
          <p:nvPr>
            <p:ph type="title"/>
          </p:nvPr>
        </p:nvSpPr>
        <p:spPr>
          <a:xfrm>
            <a:off x="311700" y="1171933"/>
            <a:ext cx="8520600" cy="5727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a:t>Keypad Codes</a:t>
            </a:r>
            <a:endParaRPr/>
          </a:p>
        </p:txBody>
      </p:sp>
      <p:pic>
        <p:nvPicPr>
          <p:cNvPr id="549" name="Google Shape;549;p74"/>
          <p:cNvPicPr preferRelativeResize="0"/>
          <p:nvPr/>
        </p:nvPicPr>
        <p:blipFill>
          <a:blip r:embed="rId4">
            <a:alphaModFix/>
          </a:blip>
          <a:stretch>
            <a:fillRect/>
          </a:stretch>
        </p:blipFill>
        <p:spPr>
          <a:xfrm>
            <a:off x="191875" y="1874976"/>
            <a:ext cx="4188650" cy="4020350"/>
          </a:xfrm>
          <a:prstGeom prst="rect">
            <a:avLst/>
          </a:prstGeom>
          <a:noFill/>
          <a:ln>
            <a:noFill/>
          </a:ln>
        </p:spPr>
      </p:pic>
      <p:pic>
        <p:nvPicPr>
          <p:cNvPr id="550" name="Google Shape;550;p74"/>
          <p:cNvPicPr preferRelativeResize="0"/>
          <p:nvPr/>
        </p:nvPicPr>
        <p:blipFill>
          <a:blip r:embed="rId5">
            <a:alphaModFix/>
          </a:blip>
          <a:stretch>
            <a:fillRect/>
          </a:stretch>
        </p:blipFill>
        <p:spPr>
          <a:xfrm>
            <a:off x="4480301" y="1874976"/>
            <a:ext cx="4458675" cy="29415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EC5B9C3D-0701-8626-B403-686E00E21431}"/>
              </a:ext>
            </a:extLst>
          </p:cNvPr>
          <p:cNvPicPr>
            <a:picLocks noChangeAspect="1"/>
          </p:cNvPicPr>
          <p:nvPr/>
        </p:nvPicPr>
        <p:blipFill>
          <a:blip r:embed="rId3"/>
          <a:stretch>
            <a:fillRect/>
          </a:stretch>
        </p:blipFill>
        <p:spPr>
          <a:xfrm>
            <a:off x="0" y="1"/>
            <a:ext cx="9144000" cy="6858000"/>
          </a:xfrm>
          <a:prstGeom prst="rect">
            <a:avLst/>
          </a:prstGeom>
        </p:spPr>
      </p:pic>
      <p:sp>
        <p:nvSpPr>
          <p:cNvPr id="91" name="Google Shape;91;p16"/>
          <p:cNvSpPr txBox="1">
            <a:spLocks noGrp="1"/>
          </p:cNvSpPr>
          <p:nvPr>
            <p:ph type="title"/>
          </p:nvPr>
        </p:nvSpPr>
        <p:spPr>
          <a:xfrm>
            <a:off x="217916" y="453249"/>
            <a:ext cx="8520600" cy="498763"/>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sz="2400"/>
              <a:t> </a:t>
            </a:r>
            <a:r>
              <a:rPr lang="en-GB" sz="2400" b="1">
                <a:effectLst>
                  <a:outerShdw blurRad="38100" dist="38100" dir="2700000" algn="tl">
                    <a:srgbClr val="000000">
                      <a:alpha val="43137"/>
                    </a:srgbClr>
                  </a:outerShdw>
                </a:effectLst>
              </a:rPr>
              <a:t>Basic Boxing Moves</a:t>
            </a:r>
          </a:p>
        </p:txBody>
      </p:sp>
      <p:sp>
        <p:nvSpPr>
          <p:cNvPr id="92" name="Google Shape;92;p16"/>
          <p:cNvSpPr txBox="1">
            <a:spLocks noGrp="1"/>
          </p:cNvSpPr>
          <p:nvPr>
            <p:ph type="body" idx="1"/>
          </p:nvPr>
        </p:nvSpPr>
        <p:spPr>
          <a:xfrm>
            <a:off x="217916" y="1356014"/>
            <a:ext cx="8520600" cy="4549974"/>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0" indent="-342892" algn="l" rtl="0">
              <a:lnSpc>
                <a:spcPct val="115000"/>
              </a:lnSpc>
              <a:spcBef>
                <a:spcPts val="0"/>
              </a:spcBef>
              <a:spcAft>
                <a:spcPts val="0"/>
              </a:spcAft>
              <a:buSzPct val="100000"/>
              <a:buChar char="●"/>
            </a:pPr>
            <a:r>
              <a:rPr lang="en-GB" sz="7200" b="1">
                <a:solidFill>
                  <a:schemeClr val="dk1"/>
                </a:solidFill>
                <a:latin typeface="Calibri"/>
                <a:ea typeface="Calibri"/>
                <a:cs typeface="Calibri"/>
                <a:sym typeface="Calibri"/>
              </a:rPr>
              <a:t>Slip</a:t>
            </a:r>
            <a:endParaRPr/>
          </a:p>
          <a:p>
            <a:pPr marL="114297" lvl="0" indent="0" algn="l" rtl="0">
              <a:lnSpc>
                <a:spcPct val="170000"/>
              </a:lnSpc>
              <a:spcBef>
                <a:spcPts val="0"/>
              </a:spcBef>
              <a:spcAft>
                <a:spcPts val="0"/>
              </a:spcAft>
              <a:buSzPct val="112500"/>
              <a:buNone/>
            </a:pPr>
            <a:r>
              <a:rPr lang="en-GB" sz="6400">
                <a:solidFill>
                  <a:srgbClr val="000000"/>
                </a:solidFill>
                <a:latin typeface="Arial" panose="020B0604020202020204" pitchFamily="34" charset="0"/>
                <a:ea typeface="Calibri"/>
                <a:cs typeface="Arial" panose="020B0604020202020204" pitchFamily="34" charset="0"/>
                <a:sym typeface="Calibri"/>
              </a:rPr>
              <a:t>The slip is an effective defensive head movement intended to get you out of the path of an oncoming straight punch from your opponent. Slipping can cause your opponent to miss their punch while, in turn, putting your body in balance for a counter punch</a:t>
            </a:r>
            <a:r>
              <a:rPr lang="en-GB" sz="6400">
                <a:solidFill>
                  <a:srgbClr val="000000"/>
                </a:solidFill>
                <a:latin typeface="Calibri"/>
                <a:ea typeface="Calibri"/>
                <a:cs typeface="Calibri"/>
                <a:sym typeface="Calibri"/>
              </a:rPr>
              <a:t>.</a:t>
            </a:r>
            <a:endParaRPr/>
          </a:p>
          <a:p>
            <a:pPr marL="114297" lvl="0" indent="0" algn="l" rtl="0">
              <a:lnSpc>
                <a:spcPct val="170000"/>
              </a:lnSpc>
              <a:spcBef>
                <a:spcPts val="0"/>
              </a:spcBef>
              <a:spcAft>
                <a:spcPts val="0"/>
              </a:spcAft>
              <a:buSzPct val="112500"/>
              <a:buNone/>
            </a:pPr>
            <a:endParaRPr sz="6400">
              <a:solidFill>
                <a:srgbClr val="000000"/>
              </a:solidFill>
              <a:latin typeface="Calibri"/>
              <a:ea typeface="Calibri"/>
              <a:cs typeface="Calibri"/>
              <a:sym typeface="Calibri"/>
            </a:endParaRPr>
          </a:p>
          <a:p>
            <a:pPr marL="114297" lvl="0" indent="0" algn="l" rtl="0">
              <a:lnSpc>
                <a:spcPct val="170000"/>
              </a:lnSpc>
              <a:spcBef>
                <a:spcPts val="0"/>
              </a:spcBef>
              <a:spcAft>
                <a:spcPts val="0"/>
              </a:spcAft>
              <a:buSzPct val="100000"/>
              <a:buNone/>
            </a:pPr>
            <a:endParaRPr sz="7200">
              <a:solidFill>
                <a:srgbClr val="000000"/>
              </a:solidFill>
              <a:latin typeface="Calibri"/>
              <a:ea typeface="Calibri"/>
              <a:cs typeface="Calibri"/>
              <a:sym typeface="Calibri"/>
            </a:endParaRPr>
          </a:p>
          <a:p>
            <a:pPr marL="457189" lvl="0" indent="-342892" algn="l" rtl="0">
              <a:lnSpc>
                <a:spcPct val="170000"/>
              </a:lnSpc>
              <a:spcBef>
                <a:spcPts val="0"/>
              </a:spcBef>
              <a:spcAft>
                <a:spcPts val="0"/>
              </a:spcAft>
              <a:buSzPct val="100000"/>
              <a:buChar char="●"/>
            </a:pPr>
            <a:r>
              <a:rPr lang="en-GB" sz="7200" b="1">
                <a:solidFill>
                  <a:srgbClr val="000000"/>
                </a:solidFill>
                <a:latin typeface="Calibri"/>
                <a:ea typeface="Calibri"/>
                <a:cs typeface="Calibri"/>
                <a:sym typeface="Calibri"/>
              </a:rPr>
              <a:t>Roll</a:t>
            </a:r>
            <a:endParaRPr sz="23999">
              <a:solidFill>
                <a:srgbClr val="000000"/>
              </a:solidFill>
              <a:latin typeface="Calibri"/>
              <a:ea typeface="Calibri"/>
              <a:cs typeface="Calibri"/>
              <a:sym typeface="Calibri"/>
            </a:endParaRPr>
          </a:p>
          <a:p>
            <a:pPr marL="114297" lvl="0" indent="0" algn="l" rtl="0">
              <a:lnSpc>
                <a:spcPct val="170000"/>
              </a:lnSpc>
              <a:spcBef>
                <a:spcPts val="0"/>
              </a:spcBef>
              <a:spcAft>
                <a:spcPts val="0"/>
              </a:spcAft>
              <a:buSzPct val="112500"/>
              <a:buNone/>
            </a:pPr>
            <a:r>
              <a:rPr lang="en-GB" sz="6400">
                <a:solidFill>
                  <a:srgbClr val="000000"/>
                </a:solidFill>
                <a:latin typeface="Arial" panose="020B0604020202020204" pitchFamily="34" charset="0"/>
                <a:ea typeface="Calibri"/>
                <a:cs typeface="Arial" panose="020B0604020202020204" pitchFamily="34" charset="0"/>
                <a:sym typeface="Calibri"/>
              </a:rPr>
              <a:t>The roll is another effective defensive movement used to avoid your opponent's hooks by bending your knees and shifting the weight from the lead side to the backside, and vice versa (rolling in vs. rolling out). </a:t>
            </a:r>
            <a:endParaRPr sz="6400">
              <a:latin typeface="Arial" panose="020B0604020202020204" pitchFamily="34" charset="0"/>
              <a:ea typeface="Calibri"/>
              <a:cs typeface="Arial" panose="020B0604020202020204" pitchFamily="34" charset="0"/>
              <a:sym typeface="Calibri"/>
            </a:endParaRPr>
          </a:p>
          <a:p>
            <a:pPr marL="114297" lvl="0" indent="0" algn="l" rtl="0">
              <a:lnSpc>
                <a:spcPct val="115000"/>
              </a:lnSpc>
              <a:spcBef>
                <a:spcPts val="0"/>
              </a:spcBef>
              <a:spcAft>
                <a:spcPts val="0"/>
              </a:spcAft>
              <a:buSzPct val="100000"/>
              <a:buNone/>
            </a:pPr>
            <a:endParaRPr sz="7200">
              <a:solidFill>
                <a:srgbClr val="000000"/>
              </a:solidFill>
              <a:latin typeface="Calibri"/>
              <a:ea typeface="Calibri"/>
              <a:cs typeface="Calibri"/>
              <a:sym typeface="Calibri"/>
            </a:endParaRPr>
          </a:p>
          <a:p>
            <a:pPr marL="114297" lvl="0" indent="0" algn="l" rtl="0">
              <a:lnSpc>
                <a:spcPct val="115000"/>
              </a:lnSpc>
              <a:spcBef>
                <a:spcPts val="0"/>
              </a:spcBef>
              <a:spcAft>
                <a:spcPts val="0"/>
              </a:spcAft>
              <a:buSzPts val="1800"/>
              <a:buNone/>
            </a:pPr>
            <a:endParaRPr>
              <a:solidFill>
                <a:srgbClr val="000000"/>
              </a:solidFill>
              <a:latin typeface="Times New Roman"/>
              <a:ea typeface="Times New Roman"/>
              <a:cs typeface="Times New Roman"/>
              <a:sym typeface="Times New Roman"/>
            </a:endParaRPr>
          </a:p>
          <a:p>
            <a:pPr marL="114297" lvl="0" indent="0" algn="l" rtl="0">
              <a:lnSpc>
                <a:spcPct val="115000"/>
              </a:lnSpc>
              <a:spcBef>
                <a:spcPts val="0"/>
              </a:spcBef>
              <a:spcAft>
                <a:spcPts val="0"/>
              </a:spcAft>
              <a:buSzPts val="1800"/>
              <a:buNone/>
            </a:pPr>
            <a:endParaRPr sz="1800">
              <a:solidFill>
                <a:srgbClr val="000000"/>
              </a:solidFill>
              <a:latin typeface="Times New Roman"/>
              <a:ea typeface="Times New Roman"/>
              <a:cs typeface="Times New Roman"/>
              <a:sym typeface="Times New Roman"/>
            </a:endParaRPr>
          </a:p>
          <a:p>
            <a:pPr marL="114297" lvl="0" indent="0" algn="l" rtl="0">
              <a:lnSpc>
                <a:spcPct val="115000"/>
              </a:lnSpc>
              <a:spcBef>
                <a:spcPts val="0"/>
              </a:spcBef>
              <a:spcAft>
                <a:spcPts val="0"/>
              </a:spcAft>
              <a:buSzPts val="1800"/>
              <a:buNone/>
            </a:pPr>
            <a:endParaRPr>
              <a:solidFill>
                <a:srgbClr val="000000"/>
              </a:solidFill>
              <a:latin typeface="Times New Roman"/>
              <a:ea typeface="Times New Roman"/>
              <a:cs typeface="Times New Roman"/>
              <a:sym typeface="Times New Roman"/>
            </a:endParaRPr>
          </a:p>
          <a:p>
            <a:pPr marL="114297" lvl="0" indent="0" algn="l" rtl="0">
              <a:lnSpc>
                <a:spcPct val="115000"/>
              </a:lnSpc>
              <a:spcBef>
                <a:spcPts val="0"/>
              </a:spcBef>
              <a:spcAft>
                <a:spcPts val="0"/>
              </a:spcAft>
              <a:buSzPts val="1800"/>
              <a:buNone/>
            </a:pPr>
            <a:endParaRPr sz="1800">
              <a:solidFill>
                <a:srgbClr val="000000"/>
              </a:solidFill>
              <a:latin typeface="Times New Roman"/>
              <a:ea typeface="Times New Roman"/>
              <a:cs typeface="Times New Roman"/>
              <a:sym typeface="Times New Roman"/>
            </a:endParaRPr>
          </a:p>
          <a:p>
            <a:pPr marL="114297" lvl="0" indent="0" algn="l" rtl="0">
              <a:lnSpc>
                <a:spcPct val="115000"/>
              </a:lnSpc>
              <a:spcBef>
                <a:spcPts val="0"/>
              </a:spcBef>
              <a:spcAft>
                <a:spcPts val="0"/>
              </a:spcAft>
              <a:buSzPts val="1800"/>
              <a:buNone/>
            </a:pPr>
            <a:endParaRPr sz="1800">
              <a:solidFill>
                <a:srgbClr val="000000"/>
              </a:solidFill>
              <a:latin typeface="Times New Roman"/>
              <a:ea typeface="Times New Roman"/>
              <a:cs typeface="Times New Roman"/>
              <a:sym typeface="Times New Roman"/>
            </a:endParaRPr>
          </a:p>
          <a:p>
            <a:pPr marL="114297" lvl="0" indent="0" algn="l" rtl="0">
              <a:lnSpc>
                <a:spcPct val="115000"/>
              </a:lnSpc>
              <a:spcBef>
                <a:spcPts val="0"/>
              </a:spcBef>
              <a:spcAft>
                <a:spcPts val="0"/>
              </a:spcAft>
              <a:buSzPts val="1800"/>
              <a:buNone/>
            </a:pPr>
            <a:r>
              <a:rPr lang="en-GB" sz="1800">
                <a:solidFill>
                  <a:srgbClr val="000000"/>
                </a:solidFill>
                <a:latin typeface="Times New Roman"/>
                <a:ea typeface="Times New Roman"/>
                <a:cs typeface="Times New Roman"/>
                <a:sym typeface="Times New Roman"/>
              </a:rPr>
              <a:t> </a:t>
            </a:r>
            <a:endParaRPr sz="1800">
              <a:latin typeface="Calibri"/>
              <a:ea typeface="Calibri"/>
              <a:cs typeface="Calibri"/>
              <a:sym typeface="Calibri"/>
            </a:endParaRPr>
          </a:p>
          <a:p>
            <a:pPr marL="114297" lvl="0" indent="0" algn="l" rtl="0">
              <a:lnSpc>
                <a:spcPct val="115000"/>
              </a:lnSpc>
              <a:spcBef>
                <a:spcPts val="0"/>
              </a:spcBef>
              <a:spcAft>
                <a:spcPts val="0"/>
              </a:spcAft>
              <a:buSzPts val="1800"/>
              <a:buNone/>
            </a:pPr>
            <a:endParaRPr/>
          </a:p>
        </p:txBody>
      </p:sp>
      <p:pic>
        <p:nvPicPr>
          <p:cNvPr id="93" name="Google Shape;93;p16" descr="A person posing for a picture&#10;&#10;Description automatically generated with low confidence"/>
          <p:cNvPicPr preferRelativeResize="0"/>
          <p:nvPr/>
        </p:nvPicPr>
        <p:blipFill rotWithShape="1">
          <a:blip r:embed="rId4">
            <a:alphaModFix/>
          </a:blip>
          <a:srcRect/>
          <a:stretch/>
        </p:blipFill>
        <p:spPr>
          <a:xfrm>
            <a:off x="3446617" y="4913939"/>
            <a:ext cx="1379907" cy="1609409"/>
          </a:xfrm>
          <a:prstGeom prst="rect">
            <a:avLst/>
          </a:prstGeom>
          <a:noFill/>
          <a:ln>
            <a:noFill/>
          </a:ln>
        </p:spPr>
      </p:pic>
      <p:pic>
        <p:nvPicPr>
          <p:cNvPr id="94" name="Google Shape;94;p16" descr="A person posing for a picture&#10;&#10;Description automatically generated with medium confidence"/>
          <p:cNvPicPr preferRelativeResize="0"/>
          <p:nvPr/>
        </p:nvPicPr>
        <p:blipFill rotWithShape="1">
          <a:blip r:embed="rId5">
            <a:alphaModFix/>
          </a:blip>
          <a:srcRect/>
          <a:stretch/>
        </p:blipFill>
        <p:spPr>
          <a:xfrm>
            <a:off x="7310611" y="2532087"/>
            <a:ext cx="1230074" cy="140831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93F5B97E-1645-D8BE-D4EA-696376EA884B}"/>
              </a:ext>
            </a:extLst>
          </p:cNvPr>
          <p:cNvPicPr>
            <a:picLocks noChangeAspect="1"/>
          </p:cNvPicPr>
          <p:nvPr/>
        </p:nvPicPr>
        <p:blipFill>
          <a:blip r:embed="rId3"/>
          <a:stretch>
            <a:fillRect/>
          </a:stretch>
        </p:blipFill>
        <p:spPr>
          <a:xfrm>
            <a:off x="0" y="1"/>
            <a:ext cx="9144000" cy="6858000"/>
          </a:xfrm>
          <a:prstGeom prst="rect">
            <a:avLst/>
          </a:prstGeom>
        </p:spPr>
      </p:pic>
      <p:pic>
        <p:nvPicPr>
          <p:cNvPr id="555" name="Google Shape;555;p75"/>
          <p:cNvPicPr preferRelativeResize="0"/>
          <p:nvPr/>
        </p:nvPicPr>
        <p:blipFill>
          <a:blip r:embed="rId4">
            <a:alphaModFix/>
          </a:blip>
          <a:stretch>
            <a:fillRect/>
          </a:stretch>
        </p:blipFill>
        <p:spPr>
          <a:xfrm>
            <a:off x="126100" y="983350"/>
            <a:ext cx="5347076" cy="3451974"/>
          </a:xfrm>
          <a:prstGeom prst="rect">
            <a:avLst/>
          </a:prstGeom>
          <a:noFill/>
          <a:ln>
            <a:noFill/>
          </a:ln>
        </p:spPr>
      </p:pic>
      <p:pic>
        <p:nvPicPr>
          <p:cNvPr id="556" name="Google Shape;556;p75"/>
          <p:cNvPicPr preferRelativeResize="0"/>
          <p:nvPr/>
        </p:nvPicPr>
        <p:blipFill>
          <a:blip r:embed="rId5">
            <a:alphaModFix/>
          </a:blip>
          <a:stretch>
            <a:fillRect/>
          </a:stretch>
        </p:blipFill>
        <p:spPr>
          <a:xfrm>
            <a:off x="5473176" y="983351"/>
            <a:ext cx="3570329" cy="2445649"/>
          </a:xfrm>
          <a:prstGeom prst="rect">
            <a:avLst/>
          </a:prstGeom>
          <a:noFill/>
          <a:ln>
            <a:noFill/>
          </a:ln>
        </p:spPr>
      </p:pic>
      <p:pic>
        <p:nvPicPr>
          <p:cNvPr id="557" name="Google Shape;557;p75"/>
          <p:cNvPicPr preferRelativeResize="0"/>
          <p:nvPr/>
        </p:nvPicPr>
        <p:blipFill>
          <a:blip r:embed="rId6">
            <a:alphaModFix/>
          </a:blip>
          <a:stretch>
            <a:fillRect/>
          </a:stretch>
        </p:blipFill>
        <p:spPr>
          <a:xfrm>
            <a:off x="5473176" y="2968076"/>
            <a:ext cx="3570325" cy="182677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8E1AB955-4CDF-FA1D-71BF-E32DB9BA72BF}"/>
              </a:ext>
            </a:extLst>
          </p:cNvPr>
          <p:cNvPicPr>
            <a:picLocks noChangeAspect="1"/>
          </p:cNvPicPr>
          <p:nvPr/>
        </p:nvPicPr>
        <p:blipFill>
          <a:blip r:embed="rId3"/>
          <a:stretch>
            <a:fillRect/>
          </a:stretch>
        </p:blipFill>
        <p:spPr>
          <a:xfrm>
            <a:off x="0" y="1"/>
            <a:ext cx="9144000" cy="6858000"/>
          </a:xfrm>
          <a:prstGeom prst="rect">
            <a:avLst/>
          </a:prstGeom>
        </p:spPr>
      </p:pic>
      <p:sp>
        <p:nvSpPr>
          <p:cNvPr id="528" name="Google Shape;528;p7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a:t>Circuit Diagram</a:t>
            </a:r>
            <a:endParaRPr/>
          </a:p>
        </p:txBody>
      </p:sp>
      <p:pic>
        <p:nvPicPr>
          <p:cNvPr id="2" name="Picture 2" descr="Diagram, schematic&#10;&#10;Description automatically generated">
            <a:extLst>
              <a:ext uri="{FF2B5EF4-FFF2-40B4-BE49-F238E27FC236}">
                <a16:creationId xmlns:a16="http://schemas.microsoft.com/office/drawing/2014/main" id="{0CB52235-1E0D-AB17-8F9A-7A55926DD4DC}"/>
              </a:ext>
            </a:extLst>
          </p:cNvPr>
          <p:cNvPicPr>
            <a:picLocks noChangeAspect="1"/>
          </p:cNvPicPr>
          <p:nvPr/>
        </p:nvPicPr>
        <p:blipFill>
          <a:blip r:embed="rId4"/>
          <a:stretch>
            <a:fillRect/>
          </a:stretch>
        </p:blipFill>
        <p:spPr>
          <a:xfrm>
            <a:off x="304800" y="1166463"/>
            <a:ext cx="8534399" cy="52039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FB0022FA-194F-FBDC-0C82-14CC24AE9C98}"/>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B9E88597-DD8E-2409-6EAC-5E919E90C41C}"/>
              </a:ext>
            </a:extLst>
          </p:cNvPr>
          <p:cNvSpPr>
            <a:spLocks noGrp="1"/>
          </p:cNvSpPr>
          <p:nvPr>
            <p:ph type="title"/>
          </p:nvPr>
        </p:nvSpPr>
        <p:spPr/>
        <p:txBody>
          <a:bodyPr>
            <a:normAutofit fontScale="90000"/>
          </a:bodyPr>
          <a:lstStyle/>
          <a:p>
            <a:r>
              <a:rPr lang="en-US">
                <a:cs typeface="Calibri Light"/>
              </a:rPr>
              <a:t>PCB Design</a:t>
            </a:r>
            <a:br>
              <a:rPr lang="en-US">
                <a:cs typeface="Calibri Light"/>
              </a:rPr>
            </a:br>
            <a:endParaRPr lang="en-US"/>
          </a:p>
        </p:txBody>
      </p:sp>
      <p:pic>
        <p:nvPicPr>
          <p:cNvPr id="4" name="Picture 4" descr="Diagram&#10;&#10;Description automatically generated">
            <a:extLst>
              <a:ext uri="{FF2B5EF4-FFF2-40B4-BE49-F238E27FC236}">
                <a16:creationId xmlns:a16="http://schemas.microsoft.com/office/drawing/2014/main" id="{9FC09F15-7F12-4747-C36D-7A573273B764}"/>
              </a:ext>
            </a:extLst>
          </p:cNvPr>
          <p:cNvPicPr>
            <a:picLocks noChangeAspect="1"/>
          </p:cNvPicPr>
          <p:nvPr/>
        </p:nvPicPr>
        <p:blipFill>
          <a:blip r:embed="rId3"/>
          <a:stretch>
            <a:fillRect/>
          </a:stretch>
        </p:blipFill>
        <p:spPr>
          <a:xfrm>
            <a:off x="484909" y="1358620"/>
            <a:ext cx="8188036" cy="5415379"/>
          </a:xfrm>
          <a:prstGeom prst="rect">
            <a:avLst/>
          </a:prstGeom>
        </p:spPr>
      </p:pic>
    </p:spTree>
    <p:extLst>
      <p:ext uri="{BB962C8B-B14F-4D97-AF65-F5344CB8AC3E}">
        <p14:creationId xmlns:p14="http://schemas.microsoft.com/office/powerpoint/2010/main" val="5600772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F09138B3-FEB9-DA8E-D1A1-F0F24B0BA098}"/>
              </a:ext>
            </a:extLst>
          </p:cNvPr>
          <p:cNvPicPr>
            <a:picLocks noChangeAspect="1"/>
          </p:cNvPicPr>
          <p:nvPr/>
        </p:nvPicPr>
        <p:blipFill>
          <a:blip r:embed="rId3"/>
          <a:stretch>
            <a:fillRect/>
          </a:stretch>
        </p:blipFill>
        <p:spPr>
          <a:xfrm>
            <a:off x="0" y="1"/>
            <a:ext cx="9144000" cy="6858000"/>
          </a:xfrm>
          <a:prstGeom prst="rect">
            <a:avLst/>
          </a:prstGeom>
        </p:spPr>
      </p:pic>
      <p:sp>
        <p:nvSpPr>
          <p:cNvPr id="562" name="Google Shape;562;p76"/>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3111"/>
            </a:pPr>
            <a:r>
              <a:rPr lang="en-GB"/>
              <a:t>Member 3 - Nuska M.F.F. (204145H)</a:t>
            </a:r>
            <a:endParaRPr lang="en-US"/>
          </a:p>
        </p:txBody>
      </p:sp>
      <p:sp>
        <p:nvSpPr>
          <p:cNvPr id="563" name="Google Shape;563;p76"/>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en-GB"/>
              <a:t>Responsibilities </a:t>
            </a:r>
          </a:p>
          <a:p>
            <a:pPr>
              <a:spcBef>
                <a:spcPts val="1200"/>
              </a:spcBef>
            </a:pPr>
            <a:r>
              <a:rPr lang="en-GB"/>
              <a:t>Heartbeat sensor and programming </a:t>
            </a:r>
          </a:p>
          <a:p>
            <a:pPr marL="457189" lvl="0" indent="-342892" algn="l" rtl="0">
              <a:lnSpc>
                <a:spcPct val="115000"/>
              </a:lnSpc>
              <a:spcBef>
                <a:spcPts val="0"/>
              </a:spcBef>
              <a:spcAft>
                <a:spcPts val="0"/>
              </a:spcAft>
              <a:buSzPts val="1800"/>
              <a:buChar char="●"/>
            </a:pPr>
            <a:r>
              <a:rPr lang="en-GB"/>
              <a:t>Bluetooth module and programming</a:t>
            </a:r>
            <a:endParaRPr/>
          </a:p>
          <a:p>
            <a:r>
              <a:rPr lang="en-GB"/>
              <a:t>Designing the Fitness Band </a:t>
            </a:r>
          </a:p>
          <a:p>
            <a:pPr marL="457189"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28D4274F-1C49-139A-2B8A-12D030B4FA86}"/>
              </a:ext>
            </a:extLst>
          </p:cNvPr>
          <p:cNvPicPr>
            <a:picLocks noChangeAspect="1"/>
          </p:cNvPicPr>
          <p:nvPr/>
        </p:nvPicPr>
        <p:blipFill>
          <a:blip r:embed="rId3"/>
          <a:stretch>
            <a:fillRect/>
          </a:stretch>
        </p:blipFill>
        <p:spPr>
          <a:xfrm>
            <a:off x="0" y="1"/>
            <a:ext cx="9144000" cy="6858000"/>
          </a:xfrm>
          <a:prstGeom prst="rect">
            <a:avLst/>
          </a:prstGeom>
        </p:spPr>
      </p:pic>
      <p:pic>
        <p:nvPicPr>
          <p:cNvPr id="230" name="Google Shape;230;p31"/>
          <p:cNvPicPr preferRelativeResize="0"/>
          <p:nvPr/>
        </p:nvPicPr>
        <p:blipFill rotWithShape="1">
          <a:blip r:embed="rId4">
            <a:alphaModFix/>
          </a:blip>
          <a:srcRect/>
          <a:stretch/>
        </p:blipFill>
        <p:spPr>
          <a:xfrm>
            <a:off x="3707104" y="900459"/>
            <a:ext cx="2719754" cy="1909003"/>
          </a:xfrm>
          <a:prstGeom prst="rect">
            <a:avLst/>
          </a:prstGeom>
          <a:noFill/>
          <a:ln>
            <a:noFill/>
          </a:ln>
        </p:spPr>
      </p:pic>
      <p:sp>
        <p:nvSpPr>
          <p:cNvPr id="231" name="Google Shape;231;p31"/>
          <p:cNvSpPr txBox="1"/>
          <p:nvPr/>
        </p:nvSpPr>
        <p:spPr>
          <a:xfrm>
            <a:off x="349293" y="2577751"/>
            <a:ext cx="4723938" cy="267761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750" indent="-285750" algn="just">
              <a:lnSpc>
                <a:spcPct val="150000"/>
              </a:lnSpc>
              <a:buChar char="•"/>
            </a:pPr>
            <a:r>
              <a:rPr lang="en-GB" sz="1400" b="0" i="0" u="none" strike="noStrike" cap="none">
                <a:solidFill>
                  <a:srgbClr val="000000"/>
                </a:solidFill>
                <a:latin typeface="Calibri"/>
                <a:ea typeface="Calibri"/>
                <a:cs typeface="Calibri"/>
                <a:sym typeface="Calibri"/>
              </a:rPr>
              <a:t>A fitness band that consists of a heartbeat sensor is used to measure the heart rate of the </a:t>
            </a:r>
            <a:r>
              <a:rPr lang="en-GB" sz="1400">
                <a:latin typeface="Calibri"/>
                <a:ea typeface="Calibri"/>
                <a:cs typeface="Calibri"/>
                <a:sym typeface="Calibri"/>
              </a:rPr>
              <a:t>player.  </a:t>
            </a:r>
            <a:endParaRPr lang="en-US">
              <a:ea typeface="Calibri"/>
            </a:endParaRPr>
          </a:p>
          <a:p>
            <a:pPr marL="285750" indent="-285750" algn="just">
              <a:lnSpc>
                <a:spcPct val="150000"/>
              </a:lnSpc>
              <a:buChar char="•"/>
            </a:pPr>
            <a:r>
              <a:rPr lang="en-GB" sz="1400">
                <a:latin typeface="Calibri"/>
                <a:ea typeface="Calibri"/>
                <a:cs typeface="Calibri"/>
                <a:sym typeface="Calibri"/>
              </a:rPr>
              <a:t>Bluetooth </a:t>
            </a:r>
            <a:r>
              <a:rPr lang="en-GB" sz="1400" b="0" i="0" u="none" strike="noStrike" cap="none">
                <a:solidFill>
                  <a:srgbClr val="000000"/>
                </a:solidFill>
                <a:latin typeface="Calibri"/>
                <a:ea typeface="Calibri"/>
                <a:cs typeface="Calibri"/>
                <a:sym typeface="Calibri"/>
              </a:rPr>
              <a:t>module is used to transfer the data from the sensor to the LCD display.</a:t>
            </a:r>
            <a:r>
              <a:rPr lang="en-GB" sz="1400">
                <a:latin typeface="Calibri"/>
                <a:ea typeface="Calibri"/>
                <a:cs typeface="Calibri"/>
                <a:sym typeface="Calibri"/>
              </a:rPr>
              <a:t> </a:t>
            </a:r>
            <a:endParaRPr lang="en-GB" sz="1400">
              <a:latin typeface="Calibri"/>
              <a:cs typeface="Calibri"/>
            </a:endParaRPr>
          </a:p>
          <a:p>
            <a:pPr marL="285750" indent="-285750">
              <a:lnSpc>
                <a:spcPct val="150000"/>
              </a:lnSpc>
              <a:buChar char="•"/>
            </a:pPr>
            <a:r>
              <a:rPr lang="en-GB" sz="1400">
                <a:latin typeface="Calibri"/>
                <a:ea typeface="Calibri"/>
                <a:cs typeface="Calibri"/>
                <a:sym typeface="Calibri"/>
              </a:rPr>
              <a:t> </a:t>
            </a:r>
            <a:r>
              <a:rPr lang="en-GB" sz="1400" b="0" i="0" u="none" strike="noStrike" cap="none">
                <a:solidFill>
                  <a:srgbClr val="000000"/>
                </a:solidFill>
                <a:latin typeface="Calibri"/>
                <a:ea typeface="Calibri"/>
                <a:cs typeface="Calibri"/>
                <a:sym typeface="Calibri"/>
              </a:rPr>
              <a:t>Bluetooth module in the fitness band transfer the heart rate of the player to the machine through serial communication</a:t>
            </a:r>
            <a:endParaRPr lang="en-GB" sz="1850"/>
          </a:p>
          <a:p>
            <a:pPr marL="0" marR="0" lvl="0" indent="0" algn="just" rtl="0">
              <a:lnSpc>
                <a:spcPct val="15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232" name="Google Shape;232;p31"/>
          <p:cNvSpPr txBox="1"/>
          <p:nvPr/>
        </p:nvSpPr>
        <p:spPr>
          <a:xfrm>
            <a:off x="646367" y="1317534"/>
            <a:ext cx="2297723"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2400" b="0" i="0" u="none" strike="noStrike" cap="none">
                <a:solidFill>
                  <a:srgbClr val="000000"/>
                </a:solidFill>
                <a:latin typeface="Arial"/>
                <a:ea typeface="Arial"/>
                <a:cs typeface="Arial"/>
                <a:sym typeface="Arial"/>
              </a:rPr>
              <a:t>Fitness Band</a:t>
            </a:r>
            <a:endParaRPr sz="1867"/>
          </a:p>
        </p:txBody>
      </p:sp>
      <p:pic>
        <p:nvPicPr>
          <p:cNvPr id="2" name="Picture 2" descr="Graphical user interface&#10;&#10;Description automatically generated">
            <a:extLst>
              <a:ext uri="{FF2B5EF4-FFF2-40B4-BE49-F238E27FC236}">
                <a16:creationId xmlns:a16="http://schemas.microsoft.com/office/drawing/2014/main" id="{E1C312DB-E3D6-6A85-18C7-4F61A68AA798}"/>
              </a:ext>
            </a:extLst>
          </p:cNvPr>
          <p:cNvPicPr>
            <a:picLocks noChangeAspect="1"/>
          </p:cNvPicPr>
          <p:nvPr/>
        </p:nvPicPr>
        <p:blipFill rotWithShape="1">
          <a:blip r:embed="rId5"/>
          <a:srcRect l="52140" t="22400" r="14480" b="16000"/>
          <a:stretch/>
        </p:blipFill>
        <p:spPr>
          <a:xfrm>
            <a:off x="5232233" y="2938354"/>
            <a:ext cx="3098608" cy="317309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AAEE81B8-41DD-0F85-5A6A-FD4FA1079458}"/>
              </a:ext>
            </a:extLst>
          </p:cNvPr>
          <p:cNvPicPr>
            <a:picLocks noChangeAspect="1"/>
          </p:cNvPicPr>
          <p:nvPr/>
        </p:nvPicPr>
        <p:blipFill>
          <a:blip r:embed="rId3"/>
          <a:stretch>
            <a:fillRect/>
          </a:stretch>
        </p:blipFill>
        <p:spPr>
          <a:xfrm>
            <a:off x="0" y="1"/>
            <a:ext cx="9144000" cy="6858000"/>
          </a:xfrm>
          <a:prstGeom prst="rect">
            <a:avLst/>
          </a:prstGeom>
        </p:spPr>
      </p:pic>
      <p:sp>
        <p:nvSpPr>
          <p:cNvPr id="575" name="Google Shape;575;p78"/>
          <p:cNvSpPr txBox="1">
            <a:spLocks noGrp="1"/>
          </p:cNvSpPr>
          <p:nvPr>
            <p:ph type="title"/>
          </p:nvPr>
        </p:nvSpPr>
        <p:spPr>
          <a:xfrm>
            <a:off x="1059046" y="-1637681"/>
            <a:ext cx="8520600" cy="76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a:t>Heartbeat Sensor</a:t>
            </a:r>
            <a:endParaRPr/>
          </a:p>
        </p:txBody>
      </p:sp>
      <p:sp>
        <p:nvSpPr>
          <p:cNvPr id="576" name="Google Shape;576;p78"/>
          <p:cNvSpPr txBox="1">
            <a:spLocks noGrp="1"/>
          </p:cNvSpPr>
          <p:nvPr>
            <p:ph type="body" idx="1"/>
          </p:nvPr>
        </p:nvSpPr>
        <p:spPr>
          <a:xfrm>
            <a:off x="311700" y="2040825"/>
            <a:ext cx="8520600" cy="3416400"/>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6565" indent="-316865">
              <a:lnSpc>
                <a:spcPct val="115000"/>
              </a:lnSpc>
              <a:buSzPct val="100000"/>
            </a:pPr>
            <a:r>
              <a:rPr lang="en-GB" sz="1850"/>
              <a:t>Maximum Current  : 4mA</a:t>
            </a:r>
            <a:endParaRPr lang="en-US" sz="1850"/>
          </a:p>
          <a:p>
            <a:pPr marL="456565" indent="-316865">
              <a:lnSpc>
                <a:spcPct val="115000"/>
              </a:lnSpc>
              <a:buSzPct val="100000"/>
            </a:pPr>
            <a:r>
              <a:rPr lang="en-GB" sz="1850"/>
              <a:t>Maximum  voltage : 5.5v</a:t>
            </a:r>
          </a:p>
          <a:p>
            <a:pPr marL="482600" indent="-342900">
              <a:lnSpc>
                <a:spcPct val="114999"/>
              </a:lnSpc>
              <a:buSzPct val="100000"/>
            </a:pPr>
            <a:r>
              <a:rPr lang="en-GB" sz="1850"/>
              <a:t>Model : SEN- 11574</a:t>
            </a:r>
          </a:p>
          <a:p>
            <a:pPr marL="482600" indent="-342900">
              <a:lnSpc>
                <a:spcPct val="114999"/>
              </a:lnSpc>
              <a:buSzPct val="100000"/>
            </a:pPr>
            <a:r>
              <a:rPr lang="en-GB" sz="1850"/>
              <a:t>Operating Temperature Range: -40°C to 85°C</a:t>
            </a:r>
          </a:p>
          <a:p>
            <a:pPr marL="482600" indent="-342900">
              <a:lnSpc>
                <a:spcPct val="114999"/>
              </a:lnSpc>
              <a:buSzPct val="100000"/>
            </a:pPr>
            <a:endParaRPr lang="en-GB" sz="1850"/>
          </a:p>
          <a:p>
            <a:pPr marL="456565" lvl="0" indent="-316865" algn="l" rtl="0">
              <a:lnSpc>
                <a:spcPct val="114999"/>
              </a:lnSpc>
              <a:spcAft>
                <a:spcPts val="0"/>
              </a:spcAft>
              <a:buSzPct val="100000"/>
            </a:pPr>
            <a:endParaRPr lang="en-GB" sz="1850"/>
          </a:p>
          <a:p>
            <a:pPr marL="456565" lvl="0" indent="0" algn="l" rtl="0">
              <a:lnSpc>
                <a:spcPct val="115000"/>
              </a:lnSpc>
              <a:spcBef>
                <a:spcPts val="1200"/>
              </a:spcBef>
              <a:spcAft>
                <a:spcPts val="0"/>
              </a:spcAft>
              <a:buNone/>
            </a:pPr>
            <a:endParaRPr lang="en-US"/>
          </a:p>
          <a:p>
            <a:pPr marL="0" lvl="0" indent="0" algn="l" rtl="0">
              <a:lnSpc>
                <a:spcPct val="115000"/>
              </a:lnSpc>
              <a:spcBef>
                <a:spcPts val="1200"/>
              </a:spcBef>
              <a:spcAft>
                <a:spcPts val="0"/>
              </a:spcAft>
              <a:buSzPct val="117647"/>
              <a:buNone/>
            </a:pPr>
            <a:endParaRPr/>
          </a:p>
          <a:p>
            <a:pPr marL="0" lvl="0" indent="0" algn="l" rtl="0">
              <a:lnSpc>
                <a:spcPct val="115000"/>
              </a:lnSpc>
              <a:spcBef>
                <a:spcPts val="1200"/>
              </a:spcBef>
              <a:spcAft>
                <a:spcPts val="0"/>
              </a:spcAft>
              <a:buSzPct val="117647"/>
              <a:buFont typeface="Arial"/>
              <a:buNone/>
            </a:pPr>
            <a:endParaRPr lang="en-US"/>
          </a:p>
          <a:p>
            <a:pPr marL="0" indent="0">
              <a:lnSpc>
                <a:spcPct val="115000"/>
              </a:lnSpc>
              <a:spcBef>
                <a:spcPts val="1200"/>
              </a:spcBef>
              <a:buClr>
                <a:prstClr val="black"/>
              </a:buClr>
              <a:buSzPct val="61110"/>
              <a:buNone/>
            </a:pPr>
            <a:endParaRPr lang="en-US"/>
          </a:p>
          <a:p>
            <a:pPr marL="0" lvl="0" indent="0" algn="l" rtl="0">
              <a:lnSpc>
                <a:spcPct val="115000"/>
              </a:lnSpc>
              <a:spcBef>
                <a:spcPts val="1200"/>
              </a:spcBef>
              <a:spcAft>
                <a:spcPts val="0"/>
              </a:spcAft>
              <a:buSzPct val="117647"/>
              <a:buNone/>
            </a:pPr>
            <a:r>
              <a:rPr lang="en-GB" sz="1850"/>
              <a:t>Link for datasheet :</a:t>
            </a:r>
          </a:p>
          <a:p>
            <a:pPr marL="0" lvl="0" indent="0" algn="l" rtl="0">
              <a:lnSpc>
                <a:spcPct val="115000"/>
              </a:lnSpc>
              <a:spcBef>
                <a:spcPts val="1200"/>
              </a:spcBef>
              <a:spcAft>
                <a:spcPts val="0"/>
              </a:spcAft>
              <a:buClr>
                <a:schemeClr val="dk1"/>
              </a:buClr>
              <a:buSzPct val="61110"/>
              <a:buFont typeface="Arial"/>
              <a:buNone/>
            </a:pPr>
            <a:r>
              <a:rPr lang="en-GB" sz="1850" u="sng">
                <a:solidFill>
                  <a:schemeClr val="accent5"/>
                </a:solidFill>
                <a:hlinkClick r:id="rId4">
                  <a:extLst>
                    <a:ext uri="{A12FA001-AC4F-418D-AE19-62706E023703}">
                      <ahyp:hlinkClr xmlns:ahyp="http://schemas.microsoft.com/office/drawing/2018/hyperlinkcolor" val="tx"/>
                    </a:ext>
                  </a:extLst>
                </a:hlinkClick>
              </a:rPr>
              <a:t>https://media.digikey.com/pdf/Data%20Sheets/Pulse%20Sensor%20PDFs/Pulse_Sensor.pdf</a:t>
            </a:r>
            <a:endParaRPr lang="en-GB" sz="1850">
              <a:solidFill>
                <a:schemeClr val="accent5"/>
              </a:solidFill>
            </a:endParaRPr>
          </a:p>
          <a:p>
            <a:pPr marL="0" lvl="0" indent="0" algn="l" rtl="0">
              <a:lnSpc>
                <a:spcPct val="115000"/>
              </a:lnSpc>
              <a:spcBef>
                <a:spcPts val="1200"/>
              </a:spcBef>
              <a:spcAft>
                <a:spcPts val="1200"/>
              </a:spcAft>
              <a:buSzPct val="117647"/>
              <a:buNone/>
            </a:pPr>
            <a:endParaRPr/>
          </a:p>
        </p:txBody>
      </p:sp>
      <p:pic>
        <p:nvPicPr>
          <p:cNvPr id="577" name="Google Shape;577;p78"/>
          <p:cNvPicPr preferRelativeResize="0"/>
          <p:nvPr/>
        </p:nvPicPr>
        <p:blipFill rotWithShape="1">
          <a:blip r:embed="rId5">
            <a:alphaModFix/>
          </a:blip>
          <a:srcRect/>
          <a:stretch/>
        </p:blipFill>
        <p:spPr>
          <a:xfrm>
            <a:off x="4875825" y="1122787"/>
            <a:ext cx="3734989" cy="3258414"/>
          </a:xfrm>
          <a:prstGeom prst="rect">
            <a:avLst/>
          </a:prstGeom>
          <a:noFill/>
          <a:ln>
            <a:noFill/>
          </a:ln>
        </p:spPr>
      </p:pic>
      <p:sp>
        <p:nvSpPr>
          <p:cNvPr id="4" name="Google Shape;232;p31">
            <a:extLst>
              <a:ext uri="{FF2B5EF4-FFF2-40B4-BE49-F238E27FC236}">
                <a16:creationId xmlns:a16="http://schemas.microsoft.com/office/drawing/2014/main" id="{BA589124-9A68-AA25-51A2-D7D4D0F4C51C}"/>
              </a:ext>
            </a:extLst>
          </p:cNvPr>
          <p:cNvSpPr txBox="1"/>
          <p:nvPr/>
        </p:nvSpPr>
        <p:spPr>
          <a:xfrm>
            <a:off x="646367" y="1317534"/>
            <a:ext cx="4671645"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400"/>
              <a:t>Heart beat sensor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76A79EC1-88EE-E646-22E6-CF16B2510308}"/>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042A9E85-E5C2-700E-7DFE-C4495454CF53}"/>
              </a:ext>
            </a:extLst>
          </p:cNvPr>
          <p:cNvSpPr>
            <a:spLocks noGrp="1"/>
          </p:cNvSpPr>
          <p:nvPr>
            <p:ph type="title"/>
          </p:nvPr>
        </p:nvSpPr>
        <p:spPr/>
        <p:txBody>
          <a:bodyPr>
            <a:normAutofit fontScale="90000"/>
          </a:bodyPr>
          <a:lstStyle/>
          <a:p>
            <a:r>
              <a:rPr lang="en-US">
                <a:ea typeface="Calibri Light"/>
                <a:cs typeface="Calibri Light"/>
              </a:rPr>
              <a:t>Technique</a:t>
            </a:r>
            <a:endParaRPr lang="en-US"/>
          </a:p>
        </p:txBody>
      </p:sp>
      <p:sp>
        <p:nvSpPr>
          <p:cNvPr id="3" name="Text Placeholder 2">
            <a:extLst>
              <a:ext uri="{FF2B5EF4-FFF2-40B4-BE49-F238E27FC236}">
                <a16:creationId xmlns:a16="http://schemas.microsoft.com/office/drawing/2014/main" id="{BBAE2A62-6880-EFE4-BCB8-5DF3A11F0C16}"/>
              </a:ext>
            </a:extLst>
          </p:cNvPr>
          <p:cNvSpPr>
            <a:spLocks noGrp="1"/>
          </p:cNvSpPr>
          <p:nvPr>
            <p:ph type="body" idx="1"/>
          </p:nvPr>
        </p:nvSpPr>
        <p:spPr/>
        <p:txBody>
          <a:bodyPr/>
          <a:lstStyle/>
          <a:p>
            <a:pPr marL="456565" indent="-342265"/>
            <a:r>
              <a:rPr lang="en-US">
                <a:ea typeface="+mn-lt"/>
                <a:cs typeface="+mn-lt"/>
              </a:rPr>
              <a:t>measure pulse waves by emitting red or infrared light from the body surface</a:t>
            </a:r>
          </a:p>
          <a:p>
            <a:pPr marL="456565" indent="-342265">
              <a:lnSpc>
                <a:spcPct val="114999"/>
              </a:lnSpc>
            </a:pPr>
            <a:r>
              <a:rPr lang="en-US">
                <a:ea typeface="+mn-lt"/>
                <a:cs typeface="+mn-lt"/>
              </a:rPr>
              <a:t> detect the change in blood flow during heart beats as a change in the amount of light transmitted through the body. </a:t>
            </a:r>
            <a:endParaRPr lang="en-US">
              <a:ea typeface="Calibri" panose="020F0502020204030204"/>
              <a:cs typeface="Calibri" panose="020F0502020204030204"/>
            </a:endParaRPr>
          </a:p>
        </p:txBody>
      </p:sp>
    </p:spTree>
    <p:extLst>
      <p:ext uri="{BB962C8B-B14F-4D97-AF65-F5344CB8AC3E}">
        <p14:creationId xmlns:p14="http://schemas.microsoft.com/office/powerpoint/2010/main" val="1996366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070903A3-7E85-9A5F-3186-32934573B2BB}"/>
              </a:ext>
            </a:extLst>
          </p:cNvPr>
          <p:cNvPicPr>
            <a:picLocks noChangeAspect="1"/>
          </p:cNvPicPr>
          <p:nvPr/>
        </p:nvPicPr>
        <p:blipFill>
          <a:blip r:embed="rId3"/>
          <a:stretch>
            <a:fillRect/>
          </a:stretch>
        </p:blipFill>
        <p:spPr>
          <a:xfrm>
            <a:off x="0" y="1"/>
            <a:ext cx="9144000" cy="6858000"/>
          </a:xfrm>
          <a:prstGeom prst="rect">
            <a:avLst/>
          </a:prstGeom>
        </p:spPr>
      </p:pic>
      <p:sp>
        <p:nvSpPr>
          <p:cNvPr id="588" name="Google Shape;588;p80"/>
          <p:cNvSpPr txBox="1">
            <a:spLocks noGrp="1"/>
          </p:cNvSpPr>
          <p:nvPr>
            <p:ph type="title"/>
          </p:nvPr>
        </p:nvSpPr>
        <p:spPr>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t>Heartbeat sensor circuit diagram</a:t>
            </a:r>
          </a:p>
        </p:txBody>
      </p:sp>
      <p:sp>
        <p:nvSpPr>
          <p:cNvPr id="589" name="Google Shape;589;p80"/>
          <p:cNvSpPr txBox="1">
            <a:spLocks noGrp="1"/>
          </p:cNvSpPr>
          <p:nvPr>
            <p:ph type="body" idx="1"/>
          </p:nvPr>
        </p:nvSpPr>
        <p:spPr>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90" name="Google Shape;590;p80"/>
          <p:cNvPicPr preferRelativeResize="0"/>
          <p:nvPr/>
        </p:nvPicPr>
        <p:blipFill rotWithShape="1">
          <a:blip r:embed="rId4">
            <a:alphaModFix/>
          </a:blip>
          <a:srcRect l="8180" t="11676" r="1223" b="7963"/>
          <a:stretch/>
        </p:blipFill>
        <p:spPr>
          <a:xfrm>
            <a:off x="358226" y="1874976"/>
            <a:ext cx="8284699" cy="41331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F34A8D11-8584-924B-948B-BADC104C88B0}"/>
              </a:ext>
            </a:extLst>
          </p:cNvPr>
          <p:cNvPicPr>
            <a:picLocks noChangeAspect="1"/>
          </p:cNvPicPr>
          <p:nvPr/>
        </p:nvPicPr>
        <p:blipFill>
          <a:blip r:embed="rId3"/>
          <a:stretch>
            <a:fillRect/>
          </a:stretch>
        </p:blipFill>
        <p:spPr>
          <a:xfrm>
            <a:off x="0" y="1"/>
            <a:ext cx="9144000" cy="6858000"/>
          </a:xfrm>
          <a:prstGeom prst="rect">
            <a:avLst/>
          </a:prstGeom>
        </p:spPr>
      </p:pic>
      <p:sp>
        <p:nvSpPr>
          <p:cNvPr id="595" name="Google Shape;595;p81"/>
          <p:cNvSpPr txBox="1">
            <a:spLocks noGrp="1"/>
          </p:cNvSpPr>
          <p:nvPr>
            <p:ph type="title"/>
          </p:nvPr>
        </p:nvSpPr>
        <p:spPr>
          <a:xfrm>
            <a:off x="259875" y="125635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a:t>Code for heartbeat sensor</a:t>
            </a:r>
            <a:endParaRPr/>
          </a:p>
        </p:txBody>
      </p:sp>
      <p:sp>
        <p:nvSpPr>
          <p:cNvPr id="596" name="Google Shape;596;p81"/>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200"/>
              </a:spcAft>
              <a:buSzPts val="1800"/>
              <a:buNone/>
            </a:pPr>
            <a:endParaRPr lang="en-US"/>
          </a:p>
        </p:txBody>
      </p:sp>
      <p:pic>
        <p:nvPicPr>
          <p:cNvPr id="7" name="Picture 7" descr="Graphical user interface, text, application&#10;&#10;Description automatically generated">
            <a:extLst>
              <a:ext uri="{FF2B5EF4-FFF2-40B4-BE49-F238E27FC236}">
                <a16:creationId xmlns:a16="http://schemas.microsoft.com/office/drawing/2014/main" id="{B275B7A0-BD95-F557-E6F6-E7CDF8581EF0}"/>
              </a:ext>
            </a:extLst>
          </p:cNvPr>
          <p:cNvPicPr>
            <a:picLocks noChangeAspect="1"/>
          </p:cNvPicPr>
          <p:nvPr/>
        </p:nvPicPr>
        <p:blipFill>
          <a:blip r:embed="rId4"/>
          <a:stretch>
            <a:fillRect/>
          </a:stretch>
        </p:blipFill>
        <p:spPr>
          <a:xfrm>
            <a:off x="355071" y="1833196"/>
            <a:ext cx="2740839" cy="4114800"/>
          </a:xfrm>
          <a:prstGeom prst="rect">
            <a:avLst/>
          </a:prstGeom>
        </p:spPr>
      </p:pic>
      <p:pic>
        <p:nvPicPr>
          <p:cNvPr id="8" name="Picture 8">
            <a:extLst>
              <a:ext uri="{FF2B5EF4-FFF2-40B4-BE49-F238E27FC236}">
                <a16:creationId xmlns:a16="http://schemas.microsoft.com/office/drawing/2014/main" id="{5FC33CE6-51A1-57C0-BAED-54207A3CE519}"/>
              </a:ext>
            </a:extLst>
          </p:cNvPr>
          <p:cNvPicPr>
            <a:picLocks noChangeAspect="1"/>
          </p:cNvPicPr>
          <p:nvPr/>
        </p:nvPicPr>
        <p:blipFill>
          <a:blip r:embed="rId5"/>
          <a:stretch>
            <a:fillRect/>
          </a:stretch>
        </p:blipFill>
        <p:spPr>
          <a:xfrm>
            <a:off x="4442501" y="1833196"/>
            <a:ext cx="2632921" cy="41148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D5EF843C-4DF1-C175-BFE2-9478C2ADB4DB}"/>
              </a:ext>
            </a:extLst>
          </p:cNvPr>
          <p:cNvPicPr>
            <a:picLocks noChangeAspect="1"/>
          </p:cNvPicPr>
          <p:nvPr/>
        </p:nvPicPr>
        <p:blipFill>
          <a:blip r:embed="rId3"/>
          <a:stretch>
            <a:fillRect/>
          </a:stretch>
        </p:blipFill>
        <p:spPr>
          <a:xfrm>
            <a:off x="0" y="1"/>
            <a:ext cx="9144000" cy="6858000"/>
          </a:xfrm>
          <a:prstGeom prst="rect">
            <a:avLst/>
          </a:prstGeom>
        </p:spPr>
      </p:pic>
      <p:sp>
        <p:nvSpPr>
          <p:cNvPr id="611" name="Google Shape;611;p83"/>
          <p:cNvSpPr txBox="1">
            <a:spLocks noGrp="1"/>
          </p:cNvSpPr>
          <p:nvPr>
            <p:ph type="title"/>
          </p:nvPr>
        </p:nvSpPr>
        <p:spPr>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a:t>Bluetooth Module</a:t>
            </a:r>
            <a:endParaRPr/>
          </a:p>
        </p:txBody>
      </p:sp>
      <p:sp>
        <p:nvSpPr>
          <p:cNvPr id="612" name="Google Shape;612;p83"/>
          <p:cNvSpPr txBox="1">
            <a:spLocks noGrp="1"/>
          </p:cNvSpPr>
          <p:nvPr>
            <p:ph type="body" idx="1"/>
          </p:nvPr>
        </p:nvSpPr>
        <p:spPr>
          <a:xfrm>
            <a:off x="311700" y="1350274"/>
            <a:ext cx="8520600" cy="4555200"/>
          </a:xfrm>
          <a:prstGeom prst="rect">
            <a:avLst/>
          </a:prstGeom>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just" rtl="0">
              <a:lnSpc>
                <a:spcPct val="120000"/>
              </a:lnSpc>
              <a:spcBef>
                <a:spcPts val="1800"/>
              </a:spcBef>
              <a:spcAft>
                <a:spcPts val="0"/>
              </a:spcAft>
              <a:buClr>
                <a:prstClr val="black"/>
              </a:buClr>
              <a:buSzPts val="275"/>
              <a:buFont typeface="Arial"/>
              <a:buNone/>
            </a:pPr>
            <a:endParaRPr lang="en-GB" sz="4950" b="1">
              <a:solidFill>
                <a:srgbClr val="222222"/>
              </a:solidFill>
            </a:endParaRPr>
          </a:p>
          <a:p>
            <a:pPr marL="571500" indent="-571500" algn="just">
              <a:lnSpc>
                <a:spcPct val="150000"/>
              </a:lnSpc>
              <a:spcBef>
                <a:spcPts val="400"/>
              </a:spcBef>
              <a:buChar char="•"/>
            </a:pPr>
            <a:r>
              <a:rPr lang="en-GB" sz="4050">
                <a:solidFill>
                  <a:srgbClr val="222222"/>
                </a:solidFill>
                <a:latin typeface="Roboto"/>
                <a:ea typeface="Roboto"/>
                <a:cs typeface="Roboto"/>
                <a:sym typeface="Roboto"/>
              </a:rPr>
              <a:t>HC 05 Bluetooth is a wireless communication protocol; it is used in two devices as a sending and receiving the information. </a:t>
            </a:r>
            <a:endParaRPr lang="en-GB" sz="4050">
              <a:highlight>
                <a:srgbClr val="FFFFFF"/>
              </a:highlight>
              <a:latin typeface="Roboto"/>
              <a:ea typeface="Roboto"/>
              <a:cs typeface="Roboto"/>
              <a:sym typeface="Roboto"/>
            </a:endParaRPr>
          </a:p>
          <a:p>
            <a:pPr marL="571500" indent="-571500" algn="just">
              <a:lnSpc>
                <a:spcPct val="150000"/>
              </a:lnSpc>
              <a:spcBef>
                <a:spcPts val="400"/>
              </a:spcBef>
              <a:buChar char="•"/>
            </a:pPr>
            <a:r>
              <a:rPr lang="en-GB" sz="4050">
                <a:solidFill>
                  <a:srgbClr val="222222"/>
                </a:solidFill>
                <a:latin typeface="Roboto"/>
                <a:ea typeface="Roboto"/>
                <a:cs typeface="Roboto"/>
                <a:sym typeface="Roboto"/>
              </a:rPr>
              <a:t> Bluetooth is free to use in the wireless communication </a:t>
            </a:r>
            <a:endParaRPr lang="en-GB" sz="4050">
              <a:highlight>
                <a:srgbClr val="FFFFFF"/>
              </a:highlight>
              <a:latin typeface="Roboto"/>
              <a:ea typeface="Roboto"/>
              <a:cs typeface="Roboto"/>
            </a:endParaRPr>
          </a:p>
          <a:p>
            <a:pPr marL="571500" indent="-571500" algn="just">
              <a:lnSpc>
                <a:spcPct val="150000"/>
              </a:lnSpc>
              <a:spcBef>
                <a:spcPts val="400"/>
              </a:spcBef>
              <a:buChar char="•"/>
            </a:pPr>
            <a:r>
              <a:rPr lang="en-GB" sz="4050" b="1">
                <a:solidFill>
                  <a:srgbClr val="222222"/>
                </a:solidFill>
                <a:latin typeface="Roboto"/>
                <a:ea typeface="Roboto"/>
                <a:cs typeface="Roboto"/>
                <a:sym typeface="Roboto"/>
              </a:rPr>
              <a:t> </a:t>
            </a:r>
            <a:r>
              <a:rPr lang="en-GB" sz="4050">
                <a:solidFill>
                  <a:srgbClr val="222222"/>
                </a:solidFill>
                <a:latin typeface="Roboto"/>
                <a:ea typeface="Roboto"/>
                <a:cs typeface="Roboto"/>
                <a:sym typeface="Roboto"/>
              </a:rPr>
              <a:t>Bluetooth operates at the frequency of the 2.41 GHz   </a:t>
            </a:r>
            <a:endParaRPr lang="en-GB" sz="4050">
              <a:solidFill>
                <a:schemeClr val="dk1"/>
              </a:solidFill>
              <a:highlight>
                <a:srgbClr val="FFFFFF"/>
              </a:highlight>
              <a:latin typeface="Roboto"/>
              <a:ea typeface="Roboto"/>
              <a:cs typeface="Roboto"/>
            </a:endParaRPr>
          </a:p>
          <a:p>
            <a:pPr marL="0" indent="0" algn="just">
              <a:lnSpc>
                <a:spcPct val="150000"/>
              </a:lnSpc>
              <a:spcBef>
                <a:spcPts val="400"/>
              </a:spcBef>
              <a:buNone/>
            </a:pPr>
            <a:r>
              <a:rPr lang="en-GB" sz="4050">
                <a:solidFill>
                  <a:schemeClr val="dk1"/>
                </a:solidFill>
                <a:highlight>
                  <a:srgbClr val="FFFFFF"/>
                </a:highlight>
                <a:latin typeface="Roboto"/>
                <a:ea typeface="Roboto"/>
                <a:cs typeface="Roboto"/>
                <a:sym typeface="Roboto"/>
              </a:rPr>
              <a:t>HC-05 module has two modes :</a:t>
            </a:r>
            <a:endParaRPr lang="en-GB" sz="4050">
              <a:solidFill>
                <a:schemeClr val="dk1"/>
              </a:solidFill>
              <a:highlight>
                <a:srgbClr val="FFFFFF"/>
              </a:highlight>
              <a:latin typeface="Roboto"/>
              <a:ea typeface="Roboto"/>
              <a:cs typeface="Roboto"/>
            </a:endParaRPr>
          </a:p>
          <a:p>
            <a:pPr marL="0" indent="0" algn="just">
              <a:lnSpc>
                <a:spcPct val="150000"/>
              </a:lnSpc>
              <a:spcBef>
                <a:spcPts val="400"/>
              </a:spcBef>
              <a:buNone/>
            </a:pPr>
            <a:r>
              <a:rPr lang="en-GB" sz="4050">
                <a:solidFill>
                  <a:schemeClr val="dk1"/>
                </a:solidFill>
                <a:highlight>
                  <a:srgbClr val="FFFFFF"/>
                </a:highlight>
                <a:latin typeface="Roboto"/>
                <a:ea typeface="Roboto"/>
                <a:cs typeface="Roboto"/>
                <a:sym typeface="Roboto"/>
              </a:rPr>
              <a:t>1.  </a:t>
            </a:r>
            <a:r>
              <a:rPr lang="en-GB" sz="4050" b="1">
                <a:solidFill>
                  <a:schemeClr val="dk1"/>
                </a:solidFill>
                <a:highlight>
                  <a:srgbClr val="FFFFFF"/>
                </a:highlight>
                <a:latin typeface="Roboto"/>
                <a:ea typeface="Roboto"/>
                <a:cs typeface="Roboto"/>
                <a:sym typeface="Roboto"/>
              </a:rPr>
              <a:t>Data mode: </a:t>
            </a:r>
            <a:r>
              <a:rPr lang="en-GB" sz="4050">
                <a:solidFill>
                  <a:schemeClr val="dk1"/>
                </a:solidFill>
                <a:highlight>
                  <a:srgbClr val="FFFFFF"/>
                </a:highlight>
                <a:latin typeface="Roboto"/>
                <a:ea typeface="Roboto"/>
                <a:cs typeface="Roboto"/>
                <a:sym typeface="Roboto"/>
              </a:rPr>
              <a:t>Exchange of data between devices.</a:t>
            </a:r>
            <a:endParaRPr lang="en-GB" sz="4050">
              <a:solidFill>
                <a:schemeClr val="dk1"/>
              </a:solidFill>
              <a:highlight>
                <a:srgbClr val="FFFFFF"/>
              </a:highlight>
              <a:latin typeface="Roboto"/>
              <a:ea typeface="Roboto"/>
              <a:cs typeface="Roboto"/>
            </a:endParaRPr>
          </a:p>
          <a:p>
            <a:pPr marL="0" indent="0">
              <a:lnSpc>
                <a:spcPct val="150000"/>
              </a:lnSpc>
              <a:spcBef>
                <a:spcPts val="3100"/>
              </a:spcBef>
              <a:buNone/>
            </a:pPr>
            <a:r>
              <a:rPr lang="en-GB" sz="4050">
                <a:solidFill>
                  <a:schemeClr val="dk1"/>
                </a:solidFill>
                <a:highlight>
                  <a:srgbClr val="FFFFFF"/>
                </a:highlight>
                <a:latin typeface="Roboto"/>
                <a:ea typeface="Roboto"/>
                <a:cs typeface="Roboto"/>
                <a:sym typeface="Roboto"/>
              </a:rPr>
              <a:t> 2.  </a:t>
            </a:r>
            <a:r>
              <a:rPr lang="en-GB" sz="4050" b="1">
                <a:solidFill>
                  <a:schemeClr val="dk1"/>
                </a:solidFill>
                <a:highlight>
                  <a:srgbClr val="FFFFFF"/>
                </a:highlight>
                <a:latin typeface="Roboto"/>
                <a:ea typeface="Roboto"/>
                <a:cs typeface="Roboto"/>
                <a:sym typeface="Roboto"/>
              </a:rPr>
              <a:t>Command mode: </a:t>
            </a:r>
            <a:r>
              <a:rPr lang="en-GB" sz="4050">
                <a:solidFill>
                  <a:schemeClr val="dk1"/>
                </a:solidFill>
                <a:highlight>
                  <a:srgbClr val="FFFFFF"/>
                </a:highlight>
                <a:latin typeface="Roboto"/>
                <a:ea typeface="Roboto"/>
                <a:cs typeface="Roboto"/>
                <a:sym typeface="Roboto"/>
              </a:rPr>
              <a:t>It uses AT commands which are used to change setting of HC-05. To send these commands to module serial (USART) port is used.</a:t>
            </a:r>
            <a:endParaRPr lang="en-GB" sz="4050">
              <a:solidFill>
                <a:schemeClr val="dk1"/>
              </a:solidFill>
              <a:highlight>
                <a:srgbClr val="FFFFFF"/>
              </a:highlight>
              <a:latin typeface="Roboto"/>
              <a:ea typeface="Roboto"/>
              <a:cs typeface="Roboto"/>
            </a:endParaRPr>
          </a:p>
          <a:p>
            <a:pPr marL="0" lvl="0" indent="0" algn="just" rtl="0">
              <a:lnSpc>
                <a:spcPct val="150000"/>
              </a:lnSpc>
              <a:spcBef>
                <a:spcPts val="800"/>
              </a:spcBef>
              <a:spcAft>
                <a:spcPts val="0"/>
              </a:spcAft>
              <a:buNone/>
            </a:pPr>
            <a:endParaRPr sz="4073">
              <a:solidFill>
                <a:srgbClr val="222222"/>
              </a:solidFill>
              <a:latin typeface="Roboto"/>
              <a:ea typeface="Roboto"/>
              <a:cs typeface="Roboto"/>
              <a:sym typeface="Roboto"/>
            </a:endParaRPr>
          </a:p>
          <a:p>
            <a:pPr marL="0" lvl="0" indent="0" algn="just" rtl="0">
              <a:spcBef>
                <a:spcPts val="3100"/>
              </a:spcBef>
              <a:spcAft>
                <a:spcPts val="0"/>
              </a:spcAft>
              <a:buClr>
                <a:schemeClr val="dk1"/>
              </a:buClr>
              <a:buSzPct val="91666"/>
              <a:buFont typeface="Arial"/>
              <a:buNone/>
            </a:pPr>
            <a:endParaRPr sz="1200">
              <a:solidFill>
                <a:srgbClr val="222222"/>
              </a:solidFill>
              <a:latin typeface="Roboto"/>
              <a:ea typeface="Roboto"/>
              <a:cs typeface="Roboto"/>
              <a:sym typeface="Roboto"/>
            </a:endParaRPr>
          </a:p>
          <a:p>
            <a:pPr marL="0" lvl="0" indent="0" algn="l" rtl="0">
              <a:spcBef>
                <a:spcPts val="31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4BD3B1A5-9FDB-3A05-BC2A-639977934442}"/>
              </a:ext>
            </a:extLst>
          </p:cNvPr>
          <p:cNvPicPr>
            <a:picLocks noChangeAspect="1"/>
          </p:cNvPicPr>
          <p:nvPr/>
        </p:nvPicPr>
        <p:blipFill>
          <a:blip r:embed="rId3"/>
          <a:stretch>
            <a:fillRect/>
          </a:stretch>
        </p:blipFill>
        <p:spPr>
          <a:xfrm>
            <a:off x="0" y="1"/>
            <a:ext cx="9144000" cy="6858000"/>
          </a:xfrm>
          <a:prstGeom prst="rect">
            <a:avLst/>
          </a:prstGeom>
        </p:spPr>
      </p:pic>
      <p:sp>
        <p:nvSpPr>
          <p:cNvPr id="100" name="Google Shape;100;p17"/>
          <p:cNvSpPr txBox="1">
            <a:spLocks noGrp="1"/>
          </p:cNvSpPr>
          <p:nvPr>
            <p:ph type="body" idx="1"/>
          </p:nvPr>
        </p:nvSpPr>
        <p:spPr>
          <a:xfrm>
            <a:off x="142689" y="316205"/>
            <a:ext cx="8756213" cy="6357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1" indent="0" algn="l" rtl="0">
              <a:lnSpc>
                <a:spcPct val="200000"/>
              </a:lnSpc>
              <a:spcBef>
                <a:spcPts val="0"/>
              </a:spcBef>
              <a:spcAft>
                <a:spcPts val="0"/>
              </a:spcAft>
              <a:buSzPts val="1400"/>
              <a:buNone/>
            </a:pPr>
            <a:r>
              <a:rPr lang="en-GB" sz="2400" b="1">
                <a:solidFill>
                  <a:schemeClr val="dk1"/>
                </a:solidFill>
                <a:latin typeface="Arial" panose="020B0604020202020204" pitchFamily="34" charset="0"/>
                <a:ea typeface="Calibri"/>
                <a:cs typeface="Arial" panose="020B0604020202020204" pitchFamily="34" charset="0"/>
                <a:sym typeface="Calibri"/>
              </a:rPr>
              <a:t>What is a Boxing Combo (Combination)?</a:t>
            </a:r>
          </a:p>
          <a:p>
            <a:pPr marL="457189" lvl="1" indent="0" algn="l" rtl="0">
              <a:lnSpc>
                <a:spcPct val="200000"/>
              </a:lnSpc>
              <a:spcBef>
                <a:spcPts val="0"/>
              </a:spcBef>
              <a:spcAft>
                <a:spcPts val="0"/>
              </a:spcAft>
              <a:buSzPts val="1400"/>
              <a:buNone/>
            </a:pPr>
            <a:r>
              <a:rPr lang="en-GB" sz="1800">
                <a:solidFill>
                  <a:schemeClr val="dk1"/>
                </a:solidFill>
                <a:latin typeface="Arial" panose="020B0604020202020204" pitchFamily="34" charset="0"/>
                <a:ea typeface="Calibri"/>
                <a:cs typeface="Arial" panose="020B0604020202020204" pitchFamily="34" charset="0"/>
                <a:sym typeface="Calibri"/>
              </a:rPr>
              <a:t>A boxing combo is a sequence of punches and movements that player execute to attack their opponent.</a:t>
            </a:r>
          </a:p>
          <a:p>
            <a:pPr marL="457189" lvl="1" indent="0" algn="l" rtl="0">
              <a:lnSpc>
                <a:spcPct val="150000"/>
              </a:lnSpc>
              <a:spcBef>
                <a:spcPts val="0"/>
              </a:spcBef>
              <a:spcAft>
                <a:spcPts val="0"/>
              </a:spcAft>
              <a:buSzPts val="1400"/>
              <a:buNone/>
            </a:pPr>
            <a:endParaRPr lang="en-GB" sz="1600">
              <a:solidFill>
                <a:schemeClr val="dk1"/>
              </a:solidFill>
              <a:latin typeface="Arial" panose="020B0604020202020204" pitchFamily="34" charset="0"/>
              <a:ea typeface="Calibri"/>
              <a:cs typeface="Arial" panose="020B0604020202020204" pitchFamily="34" charset="0"/>
              <a:sym typeface="Calibri"/>
            </a:endParaRPr>
          </a:p>
          <a:p>
            <a:pPr marL="457189" lvl="1" indent="0" algn="l" rtl="0">
              <a:lnSpc>
                <a:spcPct val="150000"/>
              </a:lnSpc>
              <a:spcBef>
                <a:spcPts val="0"/>
              </a:spcBef>
              <a:spcAft>
                <a:spcPts val="0"/>
              </a:spcAft>
              <a:buSzPts val="1400"/>
              <a:buNone/>
            </a:pPr>
            <a:endParaRPr lang="en-GB" sz="2400" b="1">
              <a:solidFill>
                <a:srgbClr val="000000"/>
              </a:solidFill>
              <a:latin typeface="Arial" panose="020B0604020202020204" pitchFamily="34" charset="0"/>
              <a:ea typeface="Calibri"/>
              <a:cs typeface="Arial" panose="020B0604020202020204" pitchFamily="34" charset="0"/>
              <a:sym typeface="Calibri"/>
            </a:endParaRPr>
          </a:p>
          <a:p>
            <a:pPr marL="457189" lvl="1" indent="0" algn="l" rtl="0">
              <a:lnSpc>
                <a:spcPct val="150000"/>
              </a:lnSpc>
              <a:spcBef>
                <a:spcPts val="0"/>
              </a:spcBef>
              <a:spcAft>
                <a:spcPts val="0"/>
              </a:spcAft>
              <a:buSzPts val="1400"/>
              <a:buNone/>
            </a:pPr>
            <a:r>
              <a:rPr lang="en-GB" sz="2400" b="1">
                <a:solidFill>
                  <a:srgbClr val="000000"/>
                </a:solidFill>
                <a:latin typeface="Arial" panose="020B0604020202020204" pitchFamily="34" charset="0"/>
                <a:ea typeface="Calibri"/>
                <a:cs typeface="Arial" panose="020B0604020202020204" pitchFamily="34" charset="0"/>
                <a:sym typeface="Calibri"/>
              </a:rPr>
              <a:t>Why Need Combinations?</a:t>
            </a:r>
          </a:p>
          <a:p>
            <a:pPr marL="457189" lvl="1" indent="0" algn="just" rtl="0">
              <a:lnSpc>
                <a:spcPct val="150000"/>
              </a:lnSpc>
              <a:spcBef>
                <a:spcPts val="1500"/>
              </a:spcBef>
              <a:spcAft>
                <a:spcPts val="0"/>
              </a:spcAft>
              <a:buSzPts val="1400"/>
              <a:buNone/>
            </a:pPr>
            <a:r>
              <a:rPr lang="en-US" sz="1800">
                <a:solidFill>
                  <a:srgbClr val="000000"/>
                </a:solidFill>
                <a:latin typeface="Arial" panose="020B0604020202020204" pitchFamily="34" charset="0"/>
                <a:ea typeface="Calibri"/>
                <a:cs typeface="Arial" panose="020B0604020202020204" pitchFamily="34" charset="0"/>
                <a:sym typeface="Calibri"/>
              </a:rPr>
              <a:t>It doesn’t make sense to throw a single punch because opponent boxing player cannot stop by using a single punch. So, boxers always use punch combinations to hit the opponent.</a:t>
            </a:r>
            <a:r>
              <a:rPr lang="en-US" sz="1800">
                <a:solidFill>
                  <a:srgbClr val="212121"/>
                </a:solidFill>
                <a:latin typeface="Arial" panose="020B0604020202020204" pitchFamily="34" charset="0"/>
                <a:ea typeface="Calibri"/>
                <a:cs typeface="Arial" panose="020B0604020202020204" pitchFamily="34" charset="0"/>
                <a:sym typeface="Calibri"/>
              </a:rPr>
              <a:t> </a:t>
            </a:r>
            <a:endParaRPr lang="en-US" sz="1800">
              <a:latin typeface="Arial" panose="020B0604020202020204" pitchFamily="34" charset="0"/>
              <a:ea typeface="Calibri"/>
              <a:cs typeface="Arial" panose="020B0604020202020204" pitchFamily="34" charset="0"/>
              <a:sym typeface="Calibri"/>
            </a:endParaRPr>
          </a:p>
          <a:p>
            <a:pPr marL="457189" lvl="1" indent="0" algn="l" rtl="0">
              <a:lnSpc>
                <a:spcPct val="150000"/>
              </a:lnSpc>
              <a:spcBef>
                <a:spcPts val="0"/>
              </a:spcBef>
              <a:spcAft>
                <a:spcPts val="0"/>
              </a:spcAft>
              <a:buSzPts val="1400"/>
              <a:buNone/>
            </a:pPr>
            <a:br>
              <a:rPr lang="en-GB" sz="1600">
                <a:solidFill>
                  <a:schemeClr val="dk1"/>
                </a:solidFill>
                <a:latin typeface="Calibri"/>
                <a:ea typeface="Calibri"/>
                <a:cs typeface="Calibri"/>
                <a:sym typeface="Calibri"/>
              </a:rPr>
            </a:br>
            <a:endParaRPr lang="en-US" sz="18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65B7A2D8-BE0D-84C7-2355-476BA0F1E648}"/>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06804FB6-C665-A389-E146-55C7FCEFF79E}"/>
              </a:ext>
            </a:extLst>
          </p:cNvPr>
          <p:cNvSpPr>
            <a:spLocks noGrp="1"/>
          </p:cNvSpPr>
          <p:nvPr>
            <p:ph type="title"/>
          </p:nvPr>
        </p:nvSpPr>
        <p:spPr/>
        <p:txBody>
          <a:bodyPr>
            <a:normAutofit fontScale="90000"/>
          </a:bodyPr>
          <a:lstStyle/>
          <a:p>
            <a:r>
              <a:rPr lang="en-US">
                <a:ea typeface="Calibri Light"/>
                <a:cs typeface="Calibri Light"/>
              </a:rPr>
              <a:t>Technique</a:t>
            </a:r>
            <a:endParaRPr lang="en-US"/>
          </a:p>
        </p:txBody>
      </p:sp>
      <p:sp>
        <p:nvSpPr>
          <p:cNvPr id="3" name="Text Placeholder 2">
            <a:extLst>
              <a:ext uri="{FF2B5EF4-FFF2-40B4-BE49-F238E27FC236}">
                <a16:creationId xmlns:a16="http://schemas.microsoft.com/office/drawing/2014/main" id="{623945A5-76D2-FB6A-36B2-4866AA714278}"/>
              </a:ext>
            </a:extLst>
          </p:cNvPr>
          <p:cNvSpPr>
            <a:spLocks noGrp="1"/>
          </p:cNvSpPr>
          <p:nvPr>
            <p:ph type="body" idx="1"/>
          </p:nvPr>
        </p:nvSpPr>
        <p:spPr/>
        <p:txBody>
          <a:bodyPr/>
          <a:lstStyle/>
          <a:p>
            <a:pPr marL="456565" indent="-342265"/>
            <a:r>
              <a:rPr lang="en-US">
                <a:ea typeface="+mn-lt"/>
                <a:cs typeface="+mn-lt"/>
              </a:rPr>
              <a:t>Bluetooth uses a technique known as </a:t>
            </a:r>
            <a:r>
              <a:rPr lang="en-US" b="1">
                <a:ea typeface="+mn-lt"/>
                <a:cs typeface="+mn-lt"/>
              </a:rPr>
              <a:t>frequency-hopping spread spectrum (FHSS)</a:t>
            </a:r>
            <a:r>
              <a:rPr lang="en-US">
                <a:ea typeface="+mn-lt"/>
                <a:cs typeface="+mn-lt"/>
              </a:rPr>
              <a:t>, where the data is divided into chunks and transmitted via a carrier that hops from one random frequency to another.</a:t>
            </a:r>
          </a:p>
          <a:p>
            <a:pPr marL="456565" indent="-342265">
              <a:lnSpc>
                <a:spcPct val="114999"/>
              </a:lnSpc>
            </a:pPr>
            <a:r>
              <a:rPr lang="en-US">
                <a:ea typeface="+mn-lt"/>
                <a:cs typeface="+mn-lt"/>
              </a:rPr>
              <a:t> Data is transmitted at a 1-Mbps rate using FSK. </a:t>
            </a:r>
            <a:endParaRPr lang="en-US">
              <a:ea typeface="Calibri" panose="020F0502020204030204"/>
              <a:cs typeface="Calibri" panose="020F0502020204030204"/>
            </a:endParaRPr>
          </a:p>
        </p:txBody>
      </p:sp>
    </p:spTree>
    <p:extLst>
      <p:ext uri="{BB962C8B-B14F-4D97-AF65-F5344CB8AC3E}">
        <p14:creationId xmlns:p14="http://schemas.microsoft.com/office/powerpoint/2010/main" val="46857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810153DD-FE23-8788-A8FE-3D0236F175AA}"/>
              </a:ext>
            </a:extLst>
          </p:cNvPr>
          <p:cNvPicPr>
            <a:picLocks noChangeAspect="1"/>
          </p:cNvPicPr>
          <p:nvPr/>
        </p:nvPicPr>
        <p:blipFill>
          <a:blip r:embed="rId3"/>
          <a:stretch>
            <a:fillRect/>
          </a:stretch>
        </p:blipFill>
        <p:spPr>
          <a:xfrm>
            <a:off x="0" y="1"/>
            <a:ext cx="9144000" cy="6858000"/>
          </a:xfrm>
          <a:prstGeom prst="rect">
            <a:avLst/>
          </a:prstGeom>
        </p:spPr>
      </p:pic>
      <p:sp>
        <p:nvSpPr>
          <p:cNvPr id="604" name="Google Shape;604;p82"/>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a:t>HC 05 Bluetooth Module</a:t>
            </a:r>
            <a:endParaRPr/>
          </a:p>
        </p:txBody>
      </p:sp>
      <p:sp>
        <p:nvSpPr>
          <p:cNvPr id="605" name="Google Shape;605;p82"/>
          <p:cNvSpPr txBox="1">
            <a:spLocks noGrp="1"/>
          </p:cNvSpPr>
          <p:nvPr>
            <p:ph type="body" idx="1"/>
          </p:nvPr>
        </p:nvSpPr>
        <p:spPr>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200"/>
              </a:spcBef>
              <a:buSzPct val="73333"/>
              <a:buNone/>
            </a:pPr>
            <a:r>
              <a:rPr lang="en-GB" sz="1500" b="1">
                <a:solidFill>
                  <a:srgbClr val="555555"/>
                </a:solidFill>
                <a:highlight>
                  <a:srgbClr val="FFFFFF"/>
                </a:highlight>
              </a:rPr>
              <a:t>      </a:t>
            </a:r>
            <a:r>
              <a:rPr lang="en-GB" sz="4800" b="1">
                <a:solidFill>
                  <a:srgbClr val="555555"/>
                </a:solidFill>
                <a:highlight>
                  <a:srgbClr val="FFFFFF"/>
                </a:highlight>
              </a:rPr>
              <a:t>    </a:t>
            </a:r>
            <a:r>
              <a:rPr lang="en-GB" sz="4800" b="1" u="sng">
                <a:solidFill>
                  <a:srgbClr val="555555"/>
                </a:solidFill>
                <a:highlight>
                  <a:srgbClr val="FFFFFF"/>
                </a:highlight>
              </a:rPr>
              <a:t>Specifi</a:t>
            </a:r>
            <a:r>
              <a:rPr lang="en-GB" sz="4800" b="1" u="sng">
                <a:solidFill>
                  <a:srgbClr val="555555"/>
                </a:solidFill>
                <a:highlight>
                  <a:srgbClr val="FFFFFF"/>
                </a:highlight>
                <a:latin typeface="Times New Roman"/>
                <a:ea typeface="Times New Roman"/>
                <a:cs typeface="Times New Roman"/>
                <a:sym typeface="Times New Roman"/>
              </a:rPr>
              <a:t>cations:</a:t>
            </a:r>
            <a:endParaRPr sz="4800" b="1" u="sng">
              <a:solidFill>
                <a:srgbClr val="555555"/>
              </a:solidFill>
              <a:highlight>
                <a:srgbClr val="FFFFFF"/>
              </a:highlight>
              <a:latin typeface="Times New Roman"/>
              <a:ea typeface="Times New Roman"/>
              <a:cs typeface="Times New Roman"/>
              <a:sym typeface="Times New Roman"/>
            </a:endParaRPr>
          </a:p>
          <a:p>
            <a:pPr marL="456565" lvl="0" indent="-291465" algn="l" rtl="0">
              <a:lnSpc>
                <a:spcPct val="150000"/>
              </a:lnSpc>
              <a:spcBef>
                <a:spcPts val="1500"/>
              </a:spcBef>
              <a:spcAft>
                <a:spcPts val="0"/>
              </a:spcAft>
              <a:buClr>
                <a:srgbClr val="303030"/>
              </a:buClr>
              <a:buSzPct val="100000"/>
              <a:buFont typeface="Times New Roman"/>
              <a:buChar char="●"/>
            </a:pPr>
            <a:r>
              <a:rPr lang="en-US" sz="4000">
                <a:solidFill>
                  <a:schemeClr val="tx1"/>
                </a:solidFill>
                <a:highlight>
                  <a:srgbClr val="FFFFFF"/>
                </a:highlight>
                <a:latin typeface="Times New Roman"/>
                <a:ea typeface="Times New Roman"/>
                <a:cs typeface="Times New Roman"/>
                <a:sym typeface="Times New Roman"/>
              </a:rPr>
              <a:t>Operating Voltage: 4V to 6V (Typically +5V)</a:t>
            </a:r>
            <a:endParaRPr lang="en-US" sz="4000">
              <a:solidFill>
                <a:schemeClr val="tx1"/>
              </a:solidFill>
              <a:highlight>
                <a:srgbClr val="FFFFFF"/>
              </a:highlight>
              <a:latin typeface="Times New Roman"/>
              <a:ea typeface="Times New Roman"/>
              <a:cs typeface="Times New Roman"/>
            </a:endParaRPr>
          </a:p>
          <a:p>
            <a:pPr marL="456565" lvl="0" indent="-291465" algn="l" rtl="0">
              <a:lnSpc>
                <a:spcPct val="150000"/>
              </a:lnSpc>
              <a:spcBef>
                <a:spcPts val="0"/>
              </a:spcBef>
              <a:spcAft>
                <a:spcPts val="0"/>
              </a:spcAft>
              <a:buClr>
                <a:srgbClr val="303030"/>
              </a:buClr>
              <a:buSzPct val="100000"/>
              <a:buFont typeface="Times New Roman"/>
              <a:buChar char="●"/>
            </a:pPr>
            <a:r>
              <a:rPr lang="en-US" sz="4000">
                <a:solidFill>
                  <a:schemeClr val="tx1"/>
                </a:solidFill>
                <a:highlight>
                  <a:srgbClr val="FFFFFF"/>
                </a:highlight>
                <a:latin typeface="Times New Roman"/>
                <a:ea typeface="Times New Roman"/>
                <a:cs typeface="Times New Roman"/>
                <a:sym typeface="Times New Roman"/>
              </a:rPr>
              <a:t>Maximum Current: 40mA</a:t>
            </a:r>
            <a:endParaRPr lang="en-US" sz="4000" b="1">
              <a:solidFill>
                <a:schemeClr val="tx1"/>
              </a:solidFill>
              <a:highlight>
                <a:srgbClr val="FFFFFF"/>
              </a:highlight>
              <a:latin typeface="Times New Roman"/>
              <a:ea typeface="Times New Roman"/>
              <a:cs typeface="Times New Roman"/>
            </a:endParaRPr>
          </a:p>
          <a:p>
            <a:pPr marL="456565" lvl="0" indent="-291465" algn="l" rtl="0">
              <a:lnSpc>
                <a:spcPct val="150000"/>
              </a:lnSpc>
              <a:spcBef>
                <a:spcPts val="0"/>
              </a:spcBef>
              <a:spcAft>
                <a:spcPts val="0"/>
              </a:spcAft>
              <a:buClr>
                <a:srgbClr val="555555"/>
              </a:buClr>
              <a:buSzPct val="100000"/>
              <a:buFont typeface="Times New Roman"/>
              <a:buChar char="●"/>
            </a:pPr>
            <a:r>
              <a:rPr lang="en-US" sz="4000">
                <a:solidFill>
                  <a:schemeClr val="tx1"/>
                </a:solidFill>
                <a:highlight>
                  <a:srgbClr val="FFFFFF"/>
                </a:highlight>
                <a:latin typeface="Times New Roman"/>
                <a:ea typeface="Times New Roman"/>
                <a:cs typeface="Times New Roman"/>
                <a:sym typeface="Times New Roman"/>
              </a:rPr>
              <a:t>Model: HC-05</a:t>
            </a:r>
            <a:endParaRPr lang="en-US" sz="4000">
              <a:solidFill>
                <a:schemeClr val="tx1"/>
              </a:solidFill>
              <a:highlight>
                <a:srgbClr val="FFFFFF"/>
              </a:highlight>
              <a:latin typeface="Times New Roman"/>
              <a:ea typeface="Times New Roman"/>
              <a:cs typeface="Times New Roman"/>
            </a:endParaRPr>
          </a:p>
          <a:p>
            <a:pPr marL="456565" lvl="0" indent="-291465" algn="l" rtl="0">
              <a:lnSpc>
                <a:spcPct val="150000"/>
              </a:lnSpc>
              <a:spcBef>
                <a:spcPts val="0"/>
              </a:spcBef>
              <a:spcAft>
                <a:spcPts val="0"/>
              </a:spcAft>
              <a:buClr>
                <a:srgbClr val="555555"/>
              </a:buClr>
              <a:buSzPct val="100000"/>
              <a:buFont typeface="Times New Roman"/>
              <a:buChar char="●"/>
            </a:pPr>
            <a:r>
              <a:rPr lang="en-US" sz="4000">
                <a:solidFill>
                  <a:schemeClr val="tx1"/>
                </a:solidFill>
                <a:highlight>
                  <a:srgbClr val="FFFFFF"/>
                </a:highlight>
                <a:latin typeface="Times New Roman"/>
                <a:ea typeface="Times New Roman"/>
                <a:cs typeface="Times New Roman"/>
                <a:sym typeface="Times New Roman"/>
              </a:rPr>
              <a:t>Communication Method: Serial Communication</a:t>
            </a:r>
            <a:endParaRPr lang="en-US" sz="4000">
              <a:solidFill>
                <a:schemeClr val="tx1"/>
              </a:solidFill>
              <a:highlight>
                <a:srgbClr val="FFFFFF"/>
              </a:highlight>
              <a:latin typeface="Times New Roman"/>
              <a:ea typeface="Times New Roman"/>
              <a:cs typeface="Times New Roman"/>
            </a:endParaRPr>
          </a:p>
          <a:p>
            <a:pPr marL="456565" lvl="0" indent="-291465" algn="l" rtl="0">
              <a:lnSpc>
                <a:spcPct val="150000"/>
              </a:lnSpc>
              <a:spcBef>
                <a:spcPts val="0"/>
              </a:spcBef>
              <a:spcAft>
                <a:spcPts val="0"/>
              </a:spcAft>
              <a:buClr>
                <a:srgbClr val="555555"/>
              </a:buClr>
              <a:buSzPct val="100000"/>
              <a:buFont typeface="Times New Roman"/>
              <a:buChar char="●"/>
            </a:pPr>
            <a:r>
              <a:rPr lang="en-US" sz="4000">
                <a:solidFill>
                  <a:schemeClr val="tx1"/>
                </a:solidFill>
                <a:highlight>
                  <a:srgbClr val="FFFFFF"/>
                </a:highlight>
                <a:latin typeface="Times New Roman"/>
                <a:ea typeface="Times New Roman"/>
                <a:cs typeface="Times New Roman"/>
                <a:sym typeface="Times New Roman"/>
              </a:rPr>
              <a:t>can switch between master mode and slave mode</a:t>
            </a:r>
            <a:endParaRPr lang="en-US" sz="4000">
              <a:solidFill>
                <a:schemeClr val="tx1"/>
              </a:solidFill>
              <a:highlight>
                <a:srgbClr val="FFFFFF"/>
              </a:highlight>
              <a:latin typeface="Times New Roman"/>
              <a:ea typeface="Times New Roman"/>
              <a:cs typeface="Times New Roman"/>
            </a:endParaRPr>
          </a:p>
          <a:p>
            <a:pPr marL="456565" indent="-291465">
              <a:lnSpc>
                <a:spcPct val="150000"/>
              </a:lnSpc>
              <a:buClr>
                <a:srgbClr val="555555"/>
              </a:buClr>
              <a:buSzPct val="100000"/>
              <a:buFont typeface="Times New Roman"/>
              <a:buChar char="●"/>
            </a:pPr>
            <a:r>
              <a:rPr lang="en-US" sz="4000">
                <a:solidFill>
                  <a:schemeClr val="tx1"/>
                </a:solidFill>
                <a:highlight>
                  <a:srgbClr val="FFFFFF"/>
                </a:highlight>
                <a:latin typeface="Times New Roman"/>
                <a:ea typeface="Times New Roman"/>
                <a:cs typeface="Times New Roman"/>
                <a:sym typeface="Times New Roman"/>
              </a:rPr>
              <a:t>Transmission Distance  :10m</a:t>
            </a:r>
            <a:endParaRPr lang="en-US" sz="4000">
              <a:solidFill>
                <a:schemeClr val="tx1"/>
              </a:solidFill>
              <a:highlight>
                <a:srgbClr val="FFFFFF"/>
              </a:highlight>
              <a:latin typeface="Times New Roman"/>
              <a:ea typeface="Times New Roman"/>
              <a:cs typeface="Times New Roman"/>
            </a:endParaRPr>
          </a:p>
          <a:p>
            <a:pPr marL="456565" lvl="0" indent="-291465" algn="l" rtl="0">
              <a:lnSpc>
                <a:spcPct val="180000"/>
              </a:lnSpc>
              <a:spcBef>
                <a:spcPts val="0"/>
              </a:spcBef>
              <a:spcAft>
                <a:spcPts val="0"/>
              </a:spcAft>
              <a:buClr>
                <a:srgbClr val="555555"/>
              </a:buClr>
              <a:buSzPct val="100000"/>
              <a:buFont typeface="Times New Roman"/>
              <a:buChar char="●"/>
            </a:pPr>
            <a:r>
              <a:rPr lang="en-US" sz="4000">
                <a:solidFill>
                  <a:schemeClr val="tx1"/>
                </a:solidFill>
                <a:highlight>
                  <a:srgbClr val="FFFFFF"/>
                </a:highlight>
                <a:latin typeface="Times New Roman"/>
                <a:ea typeface="Times New Roman"/>
                <a:cs typeface="Times New Roman"/>
                <a:sym typeface="Times New Roman"/>
              </a:rPr>
              <a:t>Link to data sheet :</a:t>
            </a:r>
            <a:endParaRPr lang="en-US" sz="4000">
              <a:solidFill>
                <a:schemeClr val="tx1"/>
              </a:solidFill>
              <a:highlight>
                <a:srgbClr val="FFFFFF"/>
              </a:highlight>
              <a:latin typeface="Times New Roman"/>
              <a:ea typeface="Times New Roman"/>
              <a:cs typeface="Times New Roman"/>
            </a:endParaRPr>
          </a:p>
          <a:p>
            <a:pPr marL="456565" lvl="0" indent="0" algn="l" rtl="0">
              <a:lnSpc>
                <a:spcPct val="115000"/>
              </a:lnSpc>
              <a:spcBef>
                <a:spcPts val="1800"/>
              </a:spcBef>
              <a:spcAft>
                <a:spcPts val="0"/>
              </a:spcAft>
              <a:buSzPct val="37500"/>
              <a:buNone/>
            </a:pPr>
            <a:r>
              <a:rPr lang="en-GB" sz="4800" u="sng">
                <a:solidFill>
                  <a:schemeClr val="hlink"/>
                </a:solidFill>
                <a:highlight>
                  <a:srgbClr val="FFFFFF"/>
                </a:highlight>
                <a:hlinkClick r:id="rId4">
                  <a:extLst>
                    <a:ext uri="{A12FA001-AC4F-418D-AE19-62706E023703}">
                      <ahyp:hlinkClr xmlns:ahyp="http://schemas.microsoft.com/office/drawing/2018/hyperlinkcolor" val="tx"/>
                    </a:ext>
                  </a:extLst>
                </a:hlinkClick>
              </a:rPr>
              <a:t>https://components101.com/sites/default/files/component_datasheet/HC-05%20Datasheet.pdf</a:t>
            </a:r>
            <a:endParaRPr lang="en-US" sz="4800">
              <a:solidFill>
                <a:schemeClr val="hlink"/>
              </a:solidFill>
              <a:highlight>
                <a:srgbClr val="FFFFFF"/>
              </a:highlight>
            </a:endParaRPr>
          </a:p>
          <a:p>
            <a:pPr marL="456565" lvl="0" indent="0" algn="l" rtl="0">
              <a:lnSpc>
                <a:spcPct val="115000"/>
              </a:lnSpc>
              <a:spcBef>
                <a:spcPts val="1800"/>
              </a:spcBef>
              <a:spcAft>
                <a:spcPts val="0"/>
              </a:spcAft>
              <a:buSzPct val="37500"/>
              <a:buNone/>
            </a:pPr>
            <a:endParaRPr lang="en-US" sz="4800">
              <a:solidFill>
                <a:srgbClr val="303030"/>
              </a:solidFill>
              <a:highlight>
                <a:srgbClr val="FFFFFF"/>
              </a:highlight>
            </a:endParaRPr>
          </a:p>
          <a:p>
            <a:pPr marL="456565" lvl="0" indent="0" algn="l" rtl="0">
              <a:lnSpc>
                <a:spcPct val="115000"/>
              </a:lnSpc>
              <a:spcBef>
                <a:spcPts val="1800"/>
              </a:spcBef>
              <a:spcAft>
                <a:spcPts val="0"/>
              </a:spcAft>
              <a:buSzPct val="100000"/>
              <a:buNone/>
            </a:pPr>
            <a:endParaRPr lang="en-US">
              <a:solidFill>
                <a:srgbClr val="303030"/>
              </a:solidFill>
              <a:highlight>
                <a:srgbClr val="FFFFFF"/>
              </a:highlight>
            </a:endParaRPr>
          </a:p>
          <a:p>
            <a:pPr marL="0" lvl="0" indent="0" algn="l" rtl="0">
              <a:lnSpc>
                <a:spcPct val="115000"/>
              </a:lnSpc>
              <a:spcBef>
                <a:spcPts val="1800"/>
              </a:spcBef>
              <a:spcAft>
                <a:spcPts val="1200"/>
              </a:spcAft>
              <a:buSzPct val="100000"/>
              <a:buNone/>
            </a:pPr>
            <a:endParaRPr/>
          </a:p>
        </p:txBody>
      </p:sp>
      <p:pic>
        <p:nvPicPr>
          <p:cNvPr id="606" name="Google Shape;606;p82"/>
          <p:cNvPicPr preferRelativeResize="0"/>
          <p:nvPr/>
        </p:nvPicPr>
        <p:blipFill rotWithShape="1">
          <a:blip r:embed="rId5">
            <a:alphaModFix/>
          </a:blip>
          <a:srcRect/>
          <a:stretch/>
        </p:blipFill>
        <p:spPr>
          <a:xfrm>
            <a:off x="5467397" y="494538"/>
            <a:ext cx="3572605" cy="261452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A42EF86E-74D2-50E4-3199-AE6706ECA131}"/>
              </a:ext>
            </a:extLst>
          </p:cNvPr>
          <p:cNvPicPr>
            <a:picLocks noChangeAspect="1"/>
          </p:cNvPicPr>
          <p:nvPr/>
        </p:nvPicPr>
        <p:blipFill>
          <a:blip r:embed="rId3"/>
          <a:stretch>
            <a:fillRect/>
          </a:stretch>
        </p:blipFill>
        <p:spPr>
          <a:xfrm>
            <a:off x="0" y="1"/>
            <a:ext cx="9144000" cy="6858000"/>
          </a:xfrm>
          <a:prstGeom prst="rect">
            <a:avLst/>
          </a:prstGeom>
        </p:spPr>
      </p:pic>
      <p:sp>
        <p:nvSpPr>
          <p:cNvPr id="617" name="Google Shape;617;p84"/>
          <p:cNvSpPr txBox="1">
            <a:spLocks noGrp="1"/>
          </p:cNvSpPr>
          <p:nvPr>
            <p:ph type="title"/>
          </p:nvPr>
        </p:nvSpPr>
        <p:spPr>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a:t>Pin description </a:t>
            </a:r>
            <a:endParaRPr/>
          </a:p>
        </p:txBody>
      </p:sp>
      <p:sp>
        <p:nvSpPr>
          <p:cNvPr id="618" name="Google Shape;618;p84"/>
          <p:cNvSpPr txBox="1">
            <a:spLocks noGrp="1"/>
          </p:cNvSpPr>
          <p:nvPr>
            <p:ph type="body" idx="1"/>
          </p:nvPr>
        </p:nvSpPr>
        <p:spPr>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19" name="Google Shape;619;p84"/>
          <p:cNvPicPr preferRelativeResize="0"/>
          <p:nvPr/>
        </p:nvPicPr>
        <p:blipFill>
          <a:blip r:embed="rId4">
            <a:alphaModFix/>
          </a:blip>
          <a:stretch>
            <a:fillRect/>
          </a:stretch>
        </p:blipFill>
        <p:spPr>
          <a:xfrm>
            <a:off x="364561" y="1616500"/>
            <a:ext cx="4934788" cy="4249420"/>
          </a:xfrm>
          <a:prstGeom prst="rect">
            <a:avLst/>
          </a:prstGeom>
          <a:noFill/>
          <a:ln>
            <a:noFill/>
          </a:ln>
        </p:spPr>
      </p:pic>
      <p:pic>
        <p:nvPicPr>
          <p:cNvPr id="2" name="Picture 2" descr="A picture containing text, electronics, circuit&#10;&#10;Description automatically generated">
            <a:extLst>
              <a:ext uri="{FF2B5EF4-FFF2-40B4-BE49-F238E27FC236}">
                <a16:creationId xmlns:a16="http://schemas.microsoft.com/office/drawing/2014/main" id="{CC23A959-B1B4-27DD-DAA0-3D988665E5A8}"/>
              </a:ext>
            </a:extLst>
          </p:cNvPr>
          <p:cNvPicPr>
            <a:picLocks noChangeAspect="1"/>
          </p:cNvPicPr>
          <p:nvPr/>
        </p:nvPicPr>
        <p:blipFill>
          <a:blip r:embed="rId5"/>
          <a:stretch>
            <a:fillRect/>
          </a:stretch>
        </p:blipFill>
        <p:spPr>
          <a:xfrm>
            <a:off x="5312465" y="2815104"/>
            <a:ext cx="3438939" cy="201049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59D8EB36-85D4-F574-AE04-456BFCD7CD6B}"/>
              </a:ext>
            </a:extLst>
          </p:cNvPr>
          <p:cNvPicPr>
            <a:picLocks noChangeAspect="1"/>
          </p:cNvPicPr>
          <p:nvPr/>
        </p:nvPicPr>
        <p:blipFill>
          <a:blip r:embed="rId3"/>
          <a:stretch>
            <a:fillRect/>
          </a:stretch>
        </p:blipFill>
        <p:spPr>
          <a:xfrm>
            <a:off x="0" y="1"/>
            <a:ext cx="9144000" cy="6858000"/>
          </a:xfrm>
          <a:prstGeom prst="rect">
            <a:avLst/>
          </a:prstGeom>
        </p:spPr>
      </p:pic>
      <p:sp>
        <p:nvSpPr>
          <p:cNvPr id="630" name="Google Shape;630;p86"/>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a:t>Code for HC 05 Bluetooth module</a:t>
            </a:r>
            <a:endParaRPr/>
          </a:p>
        </p:txBody>
      </p:sp>
      <p:sp>
        <p:nvSpPr>
          <p:cNvPr id="631" name="Google Shape;631;p86"/>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200"/>
              </a:spcAft>
              <a:buSzPts val="1800"/>
              <a:buNone/>
            </a:pPr>
            <a:endParaRPr/>
          </a:p>
        </p:txBody>
      </p:sp>
      <p:pic>
        <p:nvPicPr>
          <p:cNvPr id="2" name="Picture 2" descr="Text&#10;&#10;Description automatically generated">
            <a:extLst>
              <a:ext uri="{FF2B5EF4-FFF2-40B4-BE49-F238E27FC236}">
                <a16:creationId xmlns:a16="http://schemas.microsoft.com/office/drawing/2014/main" id="{D24FC755-A633-9EED-7B4E-DAF751231852}"/>
              </a:ext>
            </a:extLst>
          </p:cNvPr>
          <p:cNvPicPr>
            <a:picLocks noChangeAspect="1"/>
          </p:cNvPicPr>
          <p:nvPr/>
        </p:nvPicPr>
        <p:blipFill>
          <a:blip r:embed="rId4"/>
          <a:stretch>
            <a:fillRect/>
          </a:stretch>
        </p:blipFill>
        <p:spPr>
          <a:xfrm>
            <a:off x="364881" y="1607135"/>
            <a:ext cx="5853478" cy="318213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11A3F9EF-DCC4-39E6-20B1-C559CE947870}"/>
              </a:ext>
            </a:extLst>
          </p:cNvPr>
          <p:cNvPicPr>
            <a:picLocks noChangeAspect="1"/>
          </p:cNvPicPr>
          <p:nvPr/>
        </p:nvPicPr>
        <p:blipFill>
          <a:blip r:embed="rId3"/>
          <a:stretch>
            <a:fillRect/>
          </a:stretch>
        </p:blipFill>
        <p:spPr>
          <a:xfrm>
            <a:off x="0" y="1"/>
            <a:ext cx="9144000" cy="6858000"/>
          </a:xfrm>
          <a:prstGeom prst="rect">
            <a:avLst/>
          </a:prstGeom>
        </p:spPr>
      </p:pic>
      <p:sp>
        <p:nvSpPr>
          <p:cNvPr id="638" name="Google Shape;638;p87"/>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a:t>Circuit diagram </a:t>
            </a:r>
            <a:endParaRPr/>
          </a:p>
        </p:txBody>
      </p:sp>
      <p:sp>
        <p:nvSpPr>
          <p:cNvPr id="639" name="Google Shape;639;p87"/>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200"/>
              </a:spcAft>
              <a:buSzPts val="1800"/>
              <a:buNone/>
            </a:pPr>
            <a:endParaRPr/>
          </a:p>
        </p:txBody>
      </p:sp>
      <p:pic>
        <p:nvPicPr>
          <p:cNvPr id="2" name="Picture 2" descr="Diagram, schematic&#10;&#10;Description automatically generated">
            <a:extLst>
              <a:ext uri="{FF2B5EF4-FFF2-40B4-BE49-F238E27FC236}">
                <a16:creationId xmlns:a16="http://schemas.microsoft.com/office/drawing/2014/main" id="{27D90F97-22C0-8825-A2DD-823E2287F36D}"/>
              </a:ext>
            </a:extLst>
          </p:cNvPr>
          <p:cNvPicPr>
            <a:picLocks noChangeAspect="1"/>
          </p:cNvPicPr>
          <p:nvPr/>
        </p:nvPicPr>
        <p:blipFill>
          <a:blip r:embed="rId4"/>
          <a:stretch>
            <a:fillRect/>
          </a:stretch>
        </p:blipFill>
        <p:spPr>
          <a:xfrm>
            <a:off x="606669" y="1534886"/>
            <a:ext cx="7502036" cy="440368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A80EAD11-D264-C44A-EAE2-3BCDF895E413}"/>
              </a:ext>
            </a:extLst>
          </p:cNvPr>
          <p:cNvPicPr>
            <a:picLocks noChangeAspect="1"/>
          </p:cNvPicPr>
          <p:nvPr/>
        </p:nvPicPr>
        <p:blipFill>
          <a:blip r:embed="rId3"/>
          <a:stretch>
            <a:fillRect/>
          </a:stretch>
        </p:blipFill>
        <p:spPr>
          <a:xfrm>
            <a:off x="0" y="1"/>
            <a:ext cx="9144000" cy="6858000"/>
          </a:xfrm>
          <a:prstGeom prst="rect">
            <a:avLst/>
          </a:prstGeom>
        </p:spPr>
      </p:pic>
      <p:sp>
        <p:nvSpPr>
          <p:cNvPr id="339" name="Google Shape;339;p45"/>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3111"/>
              <a:buNone/>
            </a:pPr>
            <a:r>
              <a:rPr lang="en-GB" sz="2400"/>
              <a:t>Member 4- Siriwardena P.T.Y. (204203K)</a:t>
            </a:r>
          </a:p>
        </p:txBody>
      </p:sp>
      <p:sp>
        <p:nvSpPr>
          <p:cNvPr id="340" name="Google Shape;340;p45"/>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SzPts val="1800"/>
              <a:buNone/>
            </a:pPr>
            <a:r>
              <a:rPr lang="en-GB">
                <a:solidFill>
                  <a:schemeClr val="dk1"/>
                </a:solidFill>
              </a:rPr>
              <a:t>Responsibilities:-</a:t>
            </a:r>
            <a:endParaRPr>
              <a:solidFill>
                <a:schemeClr val="dk1"/>
              </a:solidFill>
            </a:endParaRPr>
          </a:p>
          <a:p>
            <a:pPr marL="457189" lvl="0" indent="-342892" algn="l" rtl="0">
              <a:lnSpc>
                <a:spcPct val="150000"/>
              </a:lnSpc>
              <a:spcBef>
                <a:spcPts val="1200"/>
              </a:spcBef>
              <a:spcAft>
                <a:spcPts val="0"/>
              </a:spcAft>
              <a:buSzPts val="1800"/>
              <a:buChar char="●"/>
            </a:pPr>
            <a:r>
              <a:rPr lang="en-GB">
                <a:solidFill>
                  <a:schemeClr val="dk1"/>
                </a:solidFill>
              </a:rPr>
              <a:t>Design a mechanical system to move the machine</a:t>
            </a:r>
            <a:endParaRPr>
              <a:solidFill>
                <a:schemeClr val="dk1"/>
              </a:solidFill>
            </a:endParaRPr>
          </a:p>
          <a:p>
            <a:pPr marL="457189" lvl="0" indent="-342892" algn="l" rtl="0">
              <a:lnSpc>
                <a:spcPct val="150000"/>
              </a:lnSpc>
              <a:spcBef>
                <a:spcPts val="0"/>
              </a:spcBef>
              <a:spcAft>
                <a:spcPts val="0"/>
              </a:spcAft>
              <a:buSzPts val="1800"/>
              <a:buChar char="●"/>
            </a:pPr>
            <a:r>
              <a:rPr lang="en-GB">
                <a:solidFill>
                  <a:schemeClr val="dk1"/>
                </a:solidFill>
              </a:rPr>
              <a:t>DC gear motor and programming</a:t>
            </a:r>
            <a:endParaRPr>
              <a:solidFill>
                <a:schemeClr val="dk1"/>
              </a:solidFill>
            </a:endParaRPr>
          </a:p>
          <a:p>
            <a:pPr marL="457189" lvl="0" indent="-342892" algn="l" rtl="0">
              <a:lnSpc>
                <a:spcPct val="150000"/>
              </a:lnSpc>
              <a:spcBef>
                <a:spcPts val="0"/>
              </a:spcBef>
              <a:spcAft>
                <a:spcPts val="0"/>
              </a:spcAft>
              <a:buSzPts val="1800"/>
              <a:buChar char="●"/>
            </a:pPr>
            <a:r>
              <a:rPr lang="en-GB">
                <a:solidFill>
                  <a:schemeClr val="dk1"/>
                </a:solidFill>
              </a:rPr>
              <a:t>PIR sensor and programming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medium confidence">
            <a:extLst>
              <a:ext uri="{FF2B5EF4-FFF2-40B4-BE49-F238E27FC236}">
                <a16:creationId xmlns:a16="http://schemas.microsoft.com/office/drawing/2014/main" id="{236D6A74-57C4-3859-FF27-6848470F50C8}"/>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FC785EC2-687F-07A5-6158-F190F669FE8F}"/>
              </a:ext>
            </a:extLst>
          </p:cNvPr>
          <p:cNvSpPr>
            <a:spLocks noGrp="1"/>
          </p:cNvSpPr>
          <p:nvPr>
            <p:ph type="title"/>
          </p:nvPr>
        </p:nvSpPr>
        <p:spPr>
          <a:xfrm>
            <a:off x="211958" y="210425"/>
            <a:ext cx="8520600" cy="763600"/>
          </a:xfrm>
        </p:spPr>
        <p:txBody>
          <a:bodyPr>
            <a:normAutofit fontScale="90000"/>
          </a:bodyPr>
          <a:lstStyle/>
          <a:p>
            <a:r>
              <a:rPr lang="en-US"/>
              <a:t>PIR Sensor</a:t>
            </a:r>
          </a:p>
        </p:txBody>
      </p:sp>
      <p:pic>
        <p:nvPicPr>
          <p:cNvPr id="5" name="Picture 4" descr="Diagram&#10;&#10;Description automatically generated">
            <a:extLst>
              <a:ext uri="{FF2B5EF4-FFF2-40B4-BE49-F238E27FC236}">
                <a16:creationId xmlns:a16="http://schemas.microsoft.com/office/drawing/2014/main" id="{D06B6DE2-5D90-6CC0-C2F1-9710240177C5}"/>
              </a:ext>
            </a:extLst>
          </p:cNvPr>
          <p:cNvPicPr>
            <a:picLocks noChangeAspect="1"/>
          </p:cNvPicPr>
          <p:nvPr/>
        </p:nvPicPr>
        <p:blipFill>
          <a:blip r:embed="rId3"/>
          <a:stretch>
            <a:fillRect/>
          </a:stretch>
        </p:blipFill>
        <p:spPr>
          <a:xfrm>
            <a:off x="4978983" y="3714204"/>
            <a:ext cx="3775150" cy="2349631"/>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1D39C4EB-DB0C-3992-8D22-8F40143FDB35}"/>
              </a:ext>
            </a:extLst>
          </p:cNvPr>
          <p:cNvPicPr>
            <a:picLocks noChangeAspect="1"/>
          </p:cNvPicPr>
          <p:nvPr/>
        </p:nvPicPr>
        <p:blipFill>
          <a:blip r:embed="rId4"/>
          <a:stretch>
            <a:fillRect/>
          </a:stretch>
        </p:blipFill>
        <p:spPr>
          <a:xfrm>
            <a:off x="211958" y="4079428"/>
            <a:ext cx="4767025" cy="1699203"/>
          </a:xfrm>
          <a:prstGeom prst="rect">
            <a:avLst/>
          </a:prstGeom>
        </p:spPr>
      </p:pic>
      <p:pic>
        <p:nvPicPr>
          <p:cNvPr id="11" name="Picture 10" descr="A picture containing helmet&#10;&#10;Description automatically generated">
            <a:extLst>
              <a:ext uri="{FF2B5EF4-FFF2-40B4-BE49-F238E27FC236}">
                <a16:creationId xmlns:a16="http://schemas.microsoft.com/office/drawing/2014/main" id="{8904FB01-F456-EF1E-C21D-D1B8B1CB2115}"/>
              </a:ext>
            </a:extLst>
          </p:cNvPr>
          <p:cNvPicPr>
            <a:picLocks noChangeAspect="1"/>
          </p:cNvPicPr>
          <p:nvPr/>
        </p:nvPicPr>
        <p:blipFill>
          <a:blip r:embed="rId5"/>
          <a:stretch>
            <a:fillRect/>
          </a:stretch>
        </p:blipFill>
        <p:spPr>
          <a:xfrm>
            <a:off x="411442" y="835556"/>
            <a:ext cx="2878648" cy="2878648"/>
          </a:xfrm>
          <a:prstGeom prst="rect">
            <a:avLst/>
          </a:prstGeom>
        </p:spPr>
      </p:pic>
      <p:pic>
        <p:nvPicPr>
          <p:cNvPr id="9" name="Picture 8" descr="Diagram, schematic&#10;&#10;Description automatically generated">
            <a:extLst>
              <a:ext uri="{FF2B5EF4-FFF2-40B4-BE49-F238E27FC236}">
                <a16:creationId xmlns:a16="http://schemas.microsoft.com/office/drawing/2014/main" id="{BEDC2DC9-865D-0375-D645-6638D28D1E90}"/>
              </a:ext>
            </a:extLst>
          </p:cNvPr>
          <p:cNvPicPr>
            <a:picLocks noChangeAspect="1"/>
          </p:cNvPicPr>
          <p:nvPr/>
        </p:nvPicPr>
        <p:blipFill>
          <a:blip r:embed="rId6"/>
          <a:stretch>
            <a:fillRect/>
          </a:stretch>
        </p:blipFill>
        <p:spPr>
          <a:xfrm>
            <a:off x="4430598" y="801801"/>
            <a:ext cx="4301960" cy="2244292"/>
          </a:xfrm>
          <a:prstGeom prst="rect">
            <a:avLst/>
          </a:prstGeom>
        </p:spPr>
      </p:pic>
    </p:spTree>
    <p:extLst>
      <p:ext uri="{BB962C8B-B14F-4D97-AF65-F5344CB8AC3E}">
        <p14:creationId xmlns:p14="http://schemas.microsoft.com/office/powerpoint/2010/main" val="243475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10" name="Picture 9" descr="Shape&#10;&#10;Description automatically generated with medium confidence">
            <a:extLst>
              <a:ext uri="{FF2B5EF4-FFF2-40B4-BE49-F238E27FC236}">
                <a16:creationId xmlns:a16="http://schemas.microsoft.com/office/drawing/2014/main" id="{E708D289-FE2C-501E-4B9C-A3C22F86F927}"/>
              </a:ext>
            </a:extLst>
          </p:cNvPr>
          <p:cNvPicPr>
            <a:picLocks noChangeAspect="1"/>
          </p:cNvPicPr>
          <p:nvPr/>
        </p:nvPicPr>
        <p:blipFill>
          <a:blip r:embed="rId3"/>
          <a:stretch>
            <a:fillRect/>
          </a:stretch>
        </p:blipFill>
        <p:spPr>
          <a:xfrm>
            <a:off x="0" y="1"/>
            <a:ext cx="9144000" cy="6858000"/>
          </a:xfrm>
          <a:prstGeom prst="rect">
            <a:avLst/>
          </a:prstGeom>
        </p:spPr>
      </p:pic>
      <p:sp>
        <p:nvSpPr>
          <p:cNvPr id="346" name="Google Shape;346;p46"/>
          <p:cNvSpPr txBox="1">
            <a:spLocks noGrp="1"/>
          </p:cNvSpPr>
          <p:nvPr>
            <p:ph type="body" idx="1"/>
          </p:nvPr>
        </p:nvSpPr>
        <p:spPr>
          <a:xfrm>
            <a:off x="189151" y="194398"/>
            <a:ext cx="8643149" cy="658347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nSpc>
                <a:spcPct val="115000"/>
              </a:lnSpc>
              <a:buNone/>
            </a:pPr>
            <a:r>
              <a:rPr lang="en-GB" sz="1850"/>
              <a:t>                                                    Maximum Voltage </a:t>
            </a:r>
            <a:r>
              <a:rPr lang="en-GB" sz="1850">
                <a:solidFill>
                  <a:schemeClr val="dk1"/>
                </a:solidFill>
              </a:rPr>
              <a:t>:- 20V</a:t>
            </a:r>
            <a:endParaRPr sz="1850">
              <a:solidFill>
                <a:schemeClr val="dk1"/>
              </a:solidFill>
            </a:endParaRPr>
          </a:p>
          <a:p>
            <a:pPr marL="0" indent="0">
              <a:lnSpc>
                <a:spcPct val="115000"/>
              </a:lnSpc>
              <a:spcBef>
                <a:spcPts val="1200"/>
              </a:spcBef>
              <a:buNone/>
            </a:pPr>
            <a:r>
              <a:rPr lang="en-GB" sz="1850">
                <a:solidFill>
                  <a:schemeClr val="dk1"/>
                </a:solidFill>
              </a:rPr>
              <a:t>                                                    Maximum Current :-50uA</a:t>
            </a:r>
          </a:p>
          <a:p>
            <a:pPr marL="0" indent="0">
              <a:lnSpc>
                <a:spcPct val="114999"/>
              </a:lnSpc>
              <a:spcBef>
                <a:spcPts val="1200"/>
              </a:spcBef>
              <a:buNone/>
            </a:pPr>
            <a:r>
              <a:rPr lang="en-GB" sz="1850">
                <a:solidFill>
                  <a:schemeClr val="dk1"/>
                </a:solidFill>
              </a:rPr>
              <a:t>                                                    </a:t>
            </a:r>
            <a:r>
              <a:rPr lang="en-GB" sz="1850"/>
              <a:t>Sensing range :- 120 degree</a:t>
            </a:r>
            <a:endParaRPr lang="en-GB" sz="1850">
              <a:solidFill>
                <a:schemeClr val="dk1"/>
              </a:solidFill>
            </a:endParaRPr>
          </a:p>
          <a:p>
            <a:pPr marL="0" indent="0">
              <a:lnSpc>
                <a:spcPct val="115000"/>
              </a:lnSpc>
              <a:spcBef>
                <a:spcPts val="1200"/>
              </a:spcBef>
              <a:buNone/>
            </a:pPr>
            <a:r>
              <a:rPr lang="en-GB" sz="1850"/>
              <a:t>                                                    </a:t>
            </a:r>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0"/>
              </a:spcAft>
              <a:buSzPts val="1800"/>
              <a:buNone/>
            </a:pPr>
            <a:endParaRPr/>
          </a:p>
          <a:p>
            <a:pPr marL="0" indent="0">
              <a:lnSpc>
                <a:spcPct val="115000"/>
              </a:lnSpc>
              <a:spcBef>
                <a:spcPts val="1200"/>
              </a:spcBef>
              <a:buNone/>
            </a:pPr>
            <a:r>
              <a:rPr lang="en-GB" sz="1850"/>
              <a:t>  </a:t>
            </a:r>
            <a:endParaRPr/>
          </a:p>
          <a:p>
            <a:pPr marL="0" lvl="0" indent="0" algn="l" rtl="0">
              <a:lnSpc>
                <a:spcPct val="115000"/>
              </a:lnSpc>
              <a:spcBef>
                <a:spcPts val="1200"/>
              </a:spcBef>
              <a:spcAft>
                <a:spcPts val="1200"/>
              </a:spcAft>
              <a:buSzPts val="1800"/>
              <a:buNone/>
            </a:pPr>
            <a:endParaRPr lang="en-GB"/>
          </a:p>
          <a:p>
            <a:pPr marL="0" lvl="0" indent="0" algn="l" rtl="0">
              <a:lnSpc>
                <a:spcPct val="115000"/>
              </a:lnSpc>
              <a:spcBef>
                <a:spcPts val="1200"/>
              </a:spcBef>
              <a:spcAft>
                <a:spcPts val="1200"/>
              </a:spcAft>
              <a:buSzPts val="1800"/>
              <a:buNone/>
            </a:pPr>
            <a:endParaRPr lang="en-GB"/>
          </a:p>
          <a:p>
            <a:pPr marL="0" lvl="0" indent="0" algn="l" rtl="0">
              <a:lnSpc>
                <a:spcPct val="115000"/>
              </a:lnSpc>
              <a:spcBef>
                <a:spcPts val="1200"/>
              </a:spcBef>
              <a:spcAft>
                <a:spcPts val="1200"/>
              </a:spcAft>
              <a:buSzPts val="1800"/>
              <a:buNone/>
            </a:pPr>
            <a:endParaRPr lang="en-GB"/>
          </a:p>
          <a:p>
            <a:pPr marL="0" lvl="0" indent="0" algn="l" rtl="0">
              <a:lnSpc>
                <a:spcPct val="115000"/>
              </a:lnSpc>
              <a:spcBef>
                <a:spcPts val="1200"/>
              </a:spcBef>
              <a:spcAft>
                <a:spcPts val="1200"/>
              </a:spcAft>
              <a:buSzPts val="1800"/>
              <a:buNone/>
            </a:pPr>
            <a:endParaRPr lang="en-GB"/>
          </a:p>
          <a:p>
            <a:pPr marL="0" lvl="0" indent="0" algn="l" rtl="0">
              <a:lnSpc>
                <a:spcPct val="115000"/>
              </a:lnSpc>
              <a:spcBef>
                <a:spcPts val="1200"/>
              </a:spcBef>
              <a:spcAft>
                <a:spcPts val="1200"/>
              </a:spcAft>
              <a:buSzPts val="1800"/>
              <a:buNone/>
            </a:pPr>
            <a:endParaRPr lang="en-GB"/>
          </a:p>
          <a:p>
            <a:pPr marL="0" indent="0">
              <a:lnSpc>
                <a:spcPct val="115000"/>
              </a:lnSpc>
              <a:spcBef>
                <a:spcPts val="1200"/>
              </a:spcBef>
              <a:spcAft>
                <a:spcPts val="1200"/>
              </a:spcAft>
              <a:buNone/>
            </a:pPr>
            <a:r>
              <a:rPr lang="en-GB" sz="1850"/>
              <a:t>Data Sheet :-</a:t>
            </a:r>
            <a:r>
              <a:rPr lang="en-GB" sz="1850" u="sng">
                <a:solidFill>
                  <a:schemeClr val="hlink"/>
                </a:solidFill>
                <a:hlinkClick r:id="rId4">
                  <a:extLst>
                    <a:ext uri="{A12FA001-AC4F-418D-AE19-62706E023703}">
                      <ahyp:hlinkClr xmlns:ahyp="http://schemas.microsoft.com/office/drawing/2018/hyperlinkcolor" val="tx"/>
                    </a:ext>
                  </a:extLst>
                </a:hlinkClick>
              </a:rPr>
              <a:t>https://www.mpja.com/download/31227sc.pdf</a:t>
            </a:r>
            <a:r>
              <a:rPr lang="en-GB" sz="1850"/>
              <a:t>                                                       </a:t>
            </a:r>
            <a:endParaRPr/>
          </a:p>
        </p:txBody>
      </p:sp>
      <p:pic>
        <p:nvPicPr>
          <p:cNvPr id="347" name="Google Shape;347;p46"/>
          <p:cNvPicPr preferRelativeResize="0"/>
          <p:nvPr/>
        </p:nvPicPr>
        <p:blipFill rotWithShape="1">
          <a:blip r:embed="rId5">
            <a:alphaModFix/>
          </a:blip>
          <a:srcRect/>
          <a:stretch/>
        </p:blipFill>
        <p:spPr>
          <a:xfrm>
            <a:off x="311700" y="194398"/>
            <a:ext cx="2183971" cy="2134500"/>
          </a:xfrm>
          <a:prstGeom prst="rect">
            <a:avLst/>
          </a:prstGeom>
          <a:noFill/>
          <a:ln>
            <a:noFill/>
          </a:ln>
        </p:spPr>
      </p:pic>
      <p:pic>
        <p:nvPicPr>
          <p:cNvPr id="348" name="Google Shape;348;p46"/>
          <p:cNvPicPr preferRelativeResize="0"/>
          <p:nvPr/>
        </p:nvPicPr>
        <p:blipFill rotWithShape="1">
          <a:blip r:embed="rId6">
            <a:alphaModFix/>
          </a:blip>
          <a:srcRect/>
          <a:stretch/>
        </p:blipFill>
        <p:spPr>
          <a:xfrm>
            <a:off x="2025658" y="1876370"/>
            <a:ext cx="940025" cy="754225"/>
          </a:xfrm>
          <a:prstGeom prst="rect">
            <a:avLst/>
          </a:prstGeom>
          <a:noFill/>
          <a:ln>
            <a:noFill/>
          </a:ln>
        </p:spPr>
      </p:pic>
      <p:pic>
        <p:nvPicPr>
          <p:cNvPr id="5" name="Picture 4" descr="Diagram&#10;&#10;Description automatically generated">
            <a:extLst>
              <a:ext uri="{FF2B5EF4-FFF2-40B4-BE49-F238E27FC236}">
                <a16:creationId xmlns:a16="http://schemas.microsoft.com/office/drawing/2014/main" id="{9A6400AE-0FC1-641C-426A-D803BF2C7341}"/>
              </a:ext>
            </a:extLst>
          </p:cNvPr>
          <p:cNvPicPr>
            <a:picLocks noChangeAspect="1"/>
          </p:cNvPicPr>
          <p:nvPr/>
        </p:nvPicPr>
        <p:blipFill>
          <a:blip r:embed="rId7"/>
          <a:stretch>
            <a:fillRect/>
          </a:stretch>
        </p:blipFill>
        <p:spPr>
          <a:xfrm>
            <a:off x="4850685" y="3753666"/>
            <a:ext cx="3710564" cy="1874136"/>
          </a:xfrm>
          <a:prstGeom prst="rect">
            <a:avLst/>
          </a:prstGeom>
        </p:spPr>
      </p:pic>
      <p:pic>
        <p:nvPicPr>
          <p:cNvPr id="9" name="Picture 8" descr="A picture containing text, electronics&#10;&#10;Description automatically generated">
            <a:extLst>
              <a:ext uri="{FF2B5EF4-FFF2-40B4-BE49-F238E27FC236}">
                <a16:creationId xmlns:a16="http://schemas.microsoft.com/office/drawing/2014/main" id="{414E7193-5E85-727B-7AEF-6657E49B932A}"/>
              </a:ext>
            </a:extLst>
          </p:cNvPr>
          <p:cNvPicPr>
            <a:picLocks noChangeAspect="1"/>
          </p:cNvPicPr>
          <p:nvPr/>
        </p:nvPicPr>
        <p:blipFill>
          <a:blip r:embed="rId8"/>
          <a:stretch>
            <a:fillRect/>
          </a:stretch>
        </p:blipFill>
        <p:spPr>
          <a:xfrm>
            <a:off x="485698" y="3108733"/>
            <a:ext cx="4019946" cy="2407667"/>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8ED62C56-57CE-BE61-6321-618E757CF403}"/>
              </a:ext>
            </a:extLst>
          </p:cNvPr>
          <p:cNvPicPr>
            <a:picLocks noChangeAspect="1"/>
          </p:cNvPicPr>
          <p:nvPr/>
        </p:nvPicPr>
        <p:blipFill>
          <a:blip r:embed="rId9"/>
          <a:stretch>
            <a:fillRect/>
          </a:stretch>
        </p:blipFill>
        <p:spPr>
          <a:xfrm>
            <a:off x="5747317" y="1618363"/>
            <a:ext cx="2673518" cy="1966511"/>
          </a:xfrm>
          <a:prstGeom prst="rect">
            <a:avLst/>
          </a:prstGeom>
        </p:spPr>
      </p:pic>
      <p:sp>
        <p:nvSpPr>
          <p:cNvPr id="12" name="TextBox 11">
            <a:extLst>
              <a:ext uri="{FF2B5EF4-FFF2-40B4-BE49-F238E27FC236}">
                <a16:creationId xmlns:a16="http://schemas.microsoft.com/office/drawing/2014/main" id="{F9727D63-8978-DF1C-1B74-7CEFC3D634E1}"/>
              </a:ext>
            </a:extLst>
          </p:cNvPr>
          <p:cNvSpPr txBox="1"/>
          <p:nvPr/>
        </p:nvSpPr>
        <p:spPr>
          <a:xfrm>
            <a:off x="5428063" y="1451162"/>
            <a:ext cx="681820" cy="338554"/>
          </a:xfrm>
          <a:prstGeom prst="rect">
            <a:avLst/>
          </a:prstGeom>
          <a:noFill/>
        </p:spPr>
        <p:txBody>
          <a:bodyPr wrap="square" rtlCol="0">
            <a:spAutoFit/>
          </a:bodyPr>
          <a:lstStyle/>
          <a:p>
            <a:r>
              <a:rPr lang="en-US" sz="1600" b="1">
                <a:solidFill>
                  <a:schemeClr val="bg1"/>
                </a:solidFill>
              </a:rPr>
              <a:t>PIR</a:t>
            </a:r>
          </a:p>
        </p:txBody>
      </p:sp>
      <p:cxnSp>
        <p:nvCxnSpPr>
          <p:cNvPr id="14" name="Straight Arrow Connector 13">
            <a:extLst>
              <a:ext uri="{FF2B5EF4-FFF2-40B4-BE49-F238E27FC236}">
                <a16:creationId xmlns:a16="http://schemas.microsoft.com/office/drawing/2014/main" id="{D8F46743-095C-B571-B3FE-90687A4BD848}"/>
              </a:ext>
            </a:extLst>
          </p:cNvPr>
          <p:cNvCxnSpPr>
            <a:cxnSpLocks/>
            <a:stCxn id="12" idx="2"/>
          </p:cNvCxnSpPr>
          <p:nvPr/>
        </p:nvCxnSpPr>
        <p:spPr>
          <a:xfrm>
            <a:off x="5768973" y="1789716"/>
            <a:ext cx="1018326" cy="440517"/>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5E555460-D75F-A7B4-81C1-2AD70258F421}"/>
              </a:ext>
            </a:extLst>
          </p:cNvPr>
          <p:cNvPicPr>
            <a:picLocks noChangeAspect="1"/>
          </p:cNvPicPr>
          <p:nvPr/>
        </p:nvPicPr>
        <p:blipFill>
          <a:blip r:embed="rId3"/>
          <a:stretch>
            <a:fillRect/>
          </a:stretch>
        </p:blipFill>
        <p:spPr>
          <a:xfrm>
            <a:off x="0" y="1"/>
            <a:ext cx="9144000" cy="6858000"/>
          </a:xfrm>
          <a:prstGeom prst="rect">
            <a:avLst/>
          </a:prstGeom>
        </p:spPr>
      </p:pic>
      <p:sp>
        <p:nvSpPr>
          <p:cNvPr id="353" name="Google Shape;353;p47"/>
          <p:cNvSpPr txBox="1">
            <a:spLocks noGrp="1"/>
          </p:cNvSpPr>
          <p:nvPr>
            <p:ph type="title"/>
          </p:nvPr>
        </p:nvSpPr>
        <p:spPr>
          <a:xfrm>
            <a:off x="179725" y="226781"/>
            <a:ext cx="8520600" cy="76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sz="2800"/>
              <a:t>DC Motor </a:t>
            </a:r>
            <a:endParaRPr sz="2800"/>
          </a:p>
        </p:txBody>
      </p:sp>
      <p:sp>
        <p:nvSpPr>
          <p:cNvPr id="354" name="Google Shape;354;p47"/>
          <p:cNvSpPr txBox="1">
            <a:spLocks noGrp="1"/>
          </p:cNvSpPr>
          <p:nvPr>
            <p:ph type="body" idx="1"/>
          </p:nvPr>
        </p:nvSpPr>
        <p:spPr>
          <a:xfrm>
            <a:off x="311700" y="226781"/>
            <a:ext cx="8520600" cy="6324848"/>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nSpc>
                <a:spcPct val="115000"/>
              </a:lnSpc>
              <a:buSzPct val="108108"/>
              <a:buNone/>
            </a:pPr>
            <a:r>
              <a:rPr lang="en-GB" sz="1850"/>
              <a:t>                                  </a:t>
            </a:r>
            <a:endParaRPr/>
          </a:p>
          <a:p>
            <a:pPr marL="0" indent="0">
              <a:lnSpc>
                <a:spcPct val="115000"/>
              </a:lnSpc>
              <a:spcBef>
                <a:spcPts val="1200"/>
              </a:spcBef>
              <a:buSzPct val="108108"/>
              <a:buNone/>
            </a:pPr>
            <a:r>
              <a:rPr lang="en-GB" sz="1850"/>
              <a:t>                                                        Maximum Voltage :- 15V      </a:t>
            </a:r>
            <a:endParaRPr/>
          </a:p>
          <a:p>
            <a:pPr marL="0" indent="0">
              <a:lnSpc>
                <a:spcPct val="115000"/>
              </a:lnSpc>
              <a:spcBef>
                <a:spcPts val="1200"/>
              </a:spcBef>
              <a:buSzPct val="108108"/>
              <a:buNone/>
            </a:pPr>
            <a:r>
              <a:rPr lang="en-GB" sz="1850"/>
              <a:t>                                                        Maximum Current :- 1.2A</a:t>
            </a:r>
          </a:p>
          <a:p>
            <a:pPr marL="0" indent="0">
              <a:lnSpc>
                <a:spcPct val="114999"/>
              </a:lnSpc>
              <a:spcBef>
                <a:spcPts val="1200"/>
              </a:spcBef>
              <a:buNone/>
            </a:pPr>
            <a:r>
              <a:rPr lang="en-GB" sz="1850"/>
              <a:t>                                                        Stall torque:- 15N/cm @12V</a:t>
            </a:r>
          </a:p>
          <a:p>
            <a:pPr marL="0" indent="0">
              <a:lnSpc>
                <a:spcPct val="114999"/>
              </a:lnSpc>
              <a:spcBef>
                <a:spcPts val="1200"/>
              </a:spcBef>
              <a:buNone/>
            </a:pPr>
            <a:r>
              <a:rPr lang="en-GB" sz="1850"/>
              <a:t>                                                        Free-run speed:-  295 RPM @ 12V</a:t>
            </a:r>
          </a:p>
          <a:p>
            <a:pPr marL="0" lvl="0" indent="0" algn="l" rtl="0">
              <a:lnSpc>
                <a:spcPct val="114999"/>
              </a:lnSpc>
              <a:spcBef>
                <a:spcPts val="1200"/>
              </a:spcBef>
              <a:spcAft>
                <a:spcPts val="0"/>
              </a:spcAft>
              <a:buNone/>
            </a:pPr>
            <a:endParaRPr lang="en-GB" sz="1850"/>
          </a:p>
          <a:p>
            <a:pPr marL="0" lvl="0" indent="0" algn="l" rtl="0">
              <a:lnSpc>
                <a:spcPct val="115000"/>
              </a:lnSpc>
              <a:spcBef>
                <a:spcPts val="1200"/>
              </a:spcBef>
              <a:spcAft>
                <a:spcPts val="0"/>
              </a:spcAft>
              <a:buSzPct val="108108"/>
              <a:buNone/>
            </a:pPr>
            <a:endParaRPr lang="en-GB"/>
          </a:p>
          <a:p>
            <a:pPr marL="0" lvl="0" indent="0" algn="l" rtl="0">
              <a:lnSpc>
                <a:spcPct val="115000"/>
              </a:lnSpc>
              <a:spcBef>
                <a:spcPts val="1200"/>
              </a:spcBef>
              <a:spcAft>
                <a:spcPts val="0"/>
              </a:spcAft>
              <a:buSzPct val="108108"/>
              <a:buNone/>
            </a:pPr>
            <a:endParaRPr lang="en-GB"/>
          </a:p>
          <a:p>
            <a:pPr marL="0" lvl="0" indent="0" algn="l" rtl="0">
              <a:lnSpc>
                <a:spcPct val="115000"/>
              </a:lnSpc>
              <a:spcBef>
                <a:spcPts val="1200"/>
              </a:spcBef>
              <a:spcAft>
                <a:spcPts val="0"/>
              </a:spcAft>
              <a:buSzPct val="108108"/>
              <a:buNone/>
            </a:pPr>
            <a:endParaRPr lang="en-GB"/>
          </a:p>
          <a:p>
            <a:pPr marL="0" lvl="0" indent="0" algn="l" rtl="0">
              <a:lnSpc>
                <a:spcPct val="115000"/>
              </a:lnSpc>
              <a:spcBef>
                <a:spcPts val="1200"/>
              </a:spcBef>
              <a:spcAft>
                <a:spcPts val="0"/>
              </a:spcAft>
              <a:buSzPct val="119824"/>
              <a:buNone/>
            </a:pPr>
            <a:endParaRPr lang="en-GB" sz="1624"/>
          </a:p>
          <a:p>
            <a:pPr marL="0" lvl="0" indent="0" algn="l" rtl="0">
              <a:lnSpc>
                <a:spcPct val="115000"/>
              </a:lnSpc>
              <a:spcBef>
                <a:spcPts val="1200"/>
              </a:spcBef>
              <a:spcAft>
                <a:spcPts val="0"/>
              </a:spcAft>
              <a:buSzPct val="119824"/>
              <a:buNone/>
            </a:pPr>
            <a:endParaRPr lang="en-GB" sz="1624"/>
          </a:p>
          <a:p>
            <a:pPr marL="0" lvl="0" indent="0" algn="l" rtl="0">
              <a:lnSpc>
                <a:spcPct val="115000"/>
              </a:lnSpc>
              <a:spcBef>
                <a:spcPts val="1200"/>
              </a:spcBef>
              <a:spcAft>
                <a:spcPts val="0"/>
              </a:spcAft>
              <a:buSzPct val="119824"/>
              <a:buNone/>
            </a:pPr>
            <a:endParaRPr lang="en-GB" sz="1624"/>
          </a:p>
          <a:p>
            <a:pPr marL="0" lvl="0" indent="0" algn="l" rtl="0">
              <a:lnSpc>
                <a:spcPct val="115000"/>
              </a:lnSpc>
              <a:spcBef>
                <a:spcPts val="1200"/>
              </a:spcBef>
              <a:spcAft>
                <a:spcPts val="0"/>
              </a:spcAft>
              <a:buSzPct val="119824"/>
              <a:buNone/>
            </a:pPr>
            <a:endParaRPr lang="en-GB" sz="1624"/>
          </a:p>
          <a:p>
            <a:pPr marL="0" indent="0">
              <a:lnSpc>
                <a:spcPct val="115000"/>
              </a:lnSpc>
              <a:spcBef>
                <a:spcPts val="1200"/>
              </a:spcBef>
              <a:buSzPct val="119824"/>
              <a:buNone/>
            </a:pPr>
            <a:endParaRPr lang="en-GB" sz="1624"/>
          </a:p>
          <a:p>
            <a:pPr marL="0" indent="0">
              <a:lnSpc>
                <a:spcPct val="115000"/>
              </a:lnSpc>
              <a:spcBef>
                <a:spcPts val="1200"/>
              </a:spcBef>
              <a:buSzPct val="119824"/>
              <a:buNone/>
            </a:pPr>
            <a:endParaRPr lang="en-GB" sz="1624"/>
          </a:p>
          <a:p>
            <a:pPr marL="0" indent="0">
              <a:lnSpc>
                <a:spcPct val="115000"/>
              </a:lnSpc>
              <a:spcBef>
                <a:spcPts val="1200"/>
              </a:spcBef>
              <a:buSzPct val="119824"/>
              <a:buNone/>
            </a:pPr>
            <a:r>
              <a:rPr lang="en-GB" sz="1600"/>
              <a:t>DC Motor Data Sheet :-</a:t>
            </a:r>
            <a:r>
              <a:rPr lang="en-GB" sz="1300"/>
              <a:t>  </a:t>
            </a:r>
            <a:r>
              <a:rPr lang="en-GB" sz="1800" u="sng">
                <a:solidFill>
                  <a:schemeClr val="hlink"/>
                </a:solidFill>
                <a:hlinkClick r:id="rId4">
                  <a:extLst>
                    <a:ext uri="{A12FA001-AC4F-418D-AE19-62706E023703}">
                      <ahyp:hlinkClr xmlns:ahyp="http://schemas.microsoft.com/office/drawing/2018/hyperlinkcolor" val="tx"/>
                    </a:ext>
                  </a:extLst>
                </a:hlinkClick>
              </a:rPr>
              <a:t>https://www.handsontec.com/dataspecs/motor_fan/JGB37-Geared%20Motor.pdf</a:t>
            </a:r>
            <a:endParaRPr sz="1800">
              <a:solidFill>
                <a:schemeClr val="hlink"/>
              </a:solidFill>
            </a:endParaRPr>
          </a:p>
          <a:p>
            <a:pPr marL="0" lvl="0" indent="0" algn="l" rtl="0">
              <a:lnSpc>
                <a:spcPct val="115000"/>
              </a:lnSpc>
              <a:spcBef>
                <a:spcPts val="1200"/>
              </a:spcBef>
              <a:spcAft>
                <a:spcPts val="1200"/>
              </a:spcAft>
              <a:buClr>
                <a:schemeClr val="dk1"/>
              </a:buClr>
              <a:buSzPct val="64705"/>
              <a:buFont typeface="Arial"/>
              <a:buNone/>
            </a:pPr>
            <a:endParaRPr sz="1700"/>
          </a:p>
        </p:txBody>
      </p:sp>
      <p:pic>
        <p:nvPicPr>
          <p:cNvPr id="355" name="Google Shape;355;p47"/>
          <p:cNvPicPr preferRelativeResize="0"/>
          <p:nvPr/>
        </p:nvPicPr>
        <p:blipFill rotWithShape="1">
          <a:blip r:embed="rId5">
            <a:alphaModFix/>
          </a:blip>
          <a:srcRect/>
          <a:stretch/>
        </p:blipFill>
        <p:spPr>
          <a:xfrm>
            <a:off x="842125" y="791852"/>
            <a:ext cx="2362988" cy="2026762"/>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B9F95926-98E2-42D9-C4AD-37D4C3DAF52D}"/>
              </a:ext>
            </a:extLst>
          </p:cNvPr>
          <p:cNvPicPr>
            <a:picLocks noChangeAspect="1"/>
          </p:cNvPicPr>
          <p:nvPr/>
        </p:nvPicPr>
        <p:blipFill>
          <a:blip r:embed="rId6"/>
          <a:stretch>
            <a:fillRect/>
          </a:stretch>
        </p:blipFill>
        <p:spPr>
          <a:xfrm>
            <a:off x="842125" y="2671177"/>
            <a:ext cx="3606618" cy="2560699"/>
          </a:xfrm>
          <a:prstGeom prst="rect">
            <a:avLst/>
          </a:prstGeom>
        </p:spPr>
      </p:pic>
      <p:pic>
        <p:nvPicPr>
          <p:cNvPr id="5" name="Picture 4" descr="Diagram&#10;&#10;Description automatically generated">
            <a:extLst>
              <a:ext uri="{FF2B5EF4-FFF2-40B4-BE49-F238E27FC236}">
                <a16:creationId xmlns:a16="http://schemas.microsoft.com/office/drawing/2014/main" id="{55D54FAA-6F2E-9269-69DD-9D333A85562D}"/>
              </a:ext>
            </a:extLst>
          </p:cNvPr>
          <p:cNvPicPr>
            <a:picLocks noChangeAspect="1"/>
          </p:cNvPicPr>
          <p:nvPr/>
        </p:nvPicPr>
        <p:blipFill>
          <a:blip r:embed="rId7"/>
          <a:stretch>
            <a:fillRect/>
          </a:stretch>
        </p:blipFill>
        <p:spPr>
          <a:xfrm>
            <a:off x="4780380" y="2670924"/>
            <a:ext cx="3557217" cy="288195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hape&#10;&#10;Description automatically generated with medium confidence">
            <a:extLst>
              <a:ext uri="{FF2B5EF4-FFF2-40B4-BE49-F238E27FC236}">
                <a16:creationId xmlns:a16="http://schemas.microsoft.com/office/drawing/2014/main" id="{DE340A09-3082-1C20-D25C-EC7F99A6C905}"/>
              </a:ext>
            </a:extLst>
          </p:cNvPr>
          <p:cNvPicPr>
            <a:picLocks noChangeAspect="1"/>
          </p:cNvPicPr>
          <p:nvPr/>
        </p:nvPicPr>
        <p:blipFill>
          <a:blip r:embed="rId2"/>
          <a:stretch>
            <a:fillRect/>
          </a:stretch>
        </p:blipFill>
        <p:spPr>
          <a:xfrm>
            <a:off x="0" y="1"/>
            <a:ext cx="9144000" cy="6858000"/>
          </a:xfrm>
          <a:prstGeom prst="rect">
            <a:avLst/>
          </a:prstGeom>
        </p:spPr>
      </p:pic>
      <p:sp>
        <p:nvSpPr>
          <p:cNvPr id="2" name="Title 1">
            <a:extLst>
              <a:ext uri="{FF2B5EF4-FFF2-40B4-BE49-F238E27FC236}">
                <a16:creationId xmlns:a16="http://schemas.microsoft.com/office/drawing/2014/main" id="{656BB121-E00A-1010-C4AD-E9EFD223C8D1}"/>
              </a:ext>
            </a:extLst>
          </p:cNvPr>
          <p:cNvSpPr>
            <a:spLocks noGrp="1"/>
          </p:cNvSpPr>
          <p:nvPr>
            <p:ph type="title"/>
          </p:nvPr>
        </p:nvSpPr>
        <p:spPr/>
        <p:txBody>
          <a:bodyPr>
            <a:normAutofit fontScale="90000"/>
          </a:bodyPr>
          <a:lstStyle/>
          <a:p>
            <a:r>
              <a:rPr lang="en-US"/>
              <a:t>Application</a:t>
            </a:r>
          </a:p>
        </p:txBody>
      </p:sp>
      <p:sp>
        <p:nvSpPr>
          <p:cNvPr id="3" name="Text Placeholder 2">
            <a:extLst>
              <a:ext uri="{FF2B5EF4-FFF2-40B4-BE49-F238E27FC236}">
                <a16:creationId xmlns:a16="http://schemas.microsoft.com/office/drawing/2014/main" id="{9C5E81BF-5C89-D0CE-50A9-DA0A44132608}"/>
              </a:ext>
            </a:extLst>
          </p:cNvPr>
          <p:cNvSpPr>
            <a:spLocks noGrp="1"/>
          </p:cNvSpPr>
          <p:nvPr>
            <p:ph type="body" idx="1"/>
          </p:nvPr>
        </p:nvSpPr>
        <p:spPr/>
        <p:txBody>
          <a:bodyPr/>
          <a:lstStyle/>
          <a:p>
            <a:endParaRPr lang="en-US"/>
          </a:p>
        </p:txBody>
      </p:sp>
      <p:pic>
        <p:nvPicPr>
          <p:cNvPr id="5" name="Picture 4" descr="A picture containing text&#10;&#10;Description automatically generated">
            <a:extLst>
              <a:ext uri="{FF2B5EF4-FFF2-40B4-BE49-F238E27FC236}">
                <a16:creationId xmlns:a16="http://schemas.microsoft.com/office/drawing/2014/main" id="{198396AB-6A6A-38B7-7ADD-39AC640DC89C}"/>
              </a:ext>
            </a:extLst>
          </p:cNvPr>
          <p:cNvPicPr>
            <a:picLocks noChangeAspect="1"/>
          </p:cNvPicPr>
          <p:nvPr/>
        </p:nvPicPr>
        <p:blipFill>
          <a:blip r:embed="rId3"/>
          <a:stretch>
            <a:fillRect/>
          </a:stretch>
        </p:blipFill>
        <p:spPr>
          <a:xfrm>
            <a:off x="4192857" y="1655276"/>
            <a:ext cx="4326546" cy="3180635"/>
          </a:xfrm>
          <a:prstGeom prst="rect">
            <a:avLst/>
          </a:prstGeom>
        </p:spPr>
      </p:pic>
      <p:pic>
        <p:nvPicPr>
          <p:cNvPr id="7" name="Picture 6">
            <a:extLst>
              <a:ext uri="{FF2B5EF4-FFF2-40B4-BE49-F238E27FC236}">
                <a16:creationId xmlns:a16="http://schemas.microsoft.com/office/drawing/2014/main" id="{B9DB9754-40C2-451C-1E76-38EFB4F7F34F}"/>
              </a:ext>
            </a:extLst>
          </p:cNvPr>
          <p:cNvPicPr>
            <a:picLocks noChangeAspect="1"/>
          </p:cNvPicPr>
          <p:nvPr/>
        </p:nvPicPr>
        <p:blipFill>
          <a:blip r:embed="rId4"/>
          <a:stretch>
            <a:fillRect/>
          </a:stretch>
        </p:blipFill>
        <p:spPr>
          <a:xfrm>
            <a:off x="476043" y="2560289"/>
            <a:ext cx="3716814" cy="3180635"/>
          </a:xfrm>
          <a:prstGeom prst="rect">
            <a:avLst/>
          </a:prstGeom>
        </p:spPr>
      </p:pic>
      <p:pic>
        <p:nvPicPr>
          <p:cNvPr id="11" name="Graphic 10" descr="Arrow: Rotate left with solid fill">
            <a:extLst>
              <a:ext uri="{FF2B5EF4-FFF2-40B4-BE49-F238E27FC236}">
                <a16:creationId xmlns:a16="http://schemas.microsoft.com/office/drawing/2014/main" id="{96E9026A-32CA-9CD6-3E6E-D906582C70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209769" flipV="1">
            <a:off x="3403843" y="3701794"/>
            <a:ext cx="2154163" cy="2154163"/>
          </a:xfrm>
          <a:prstGeom prst="rect">
            <a:avLst/>
          </a:prstGeom>
        </p:spPr>
      </p:pic>
      <p:sp>
        <p:nvSpPr>
          <p:cNvPr id="12" name="TextBox 11">
            <a:extLst>
              <a:ext uri="{FF2B5EF4-FFF2-40B4-BE49-F238E27FC236}">
                <a16:creationId xmlns:a16="http://schemas.microsoft.com/office/drawing/2014/main" id="{DD75F673-BD2C-D58C-569A-82F6763891EE}"/>
              </a:ext>
            </a:extLst>
          </p:cNvPr>
          <p:cNvSpPr txBox="1"/>
          <p:nvPr/>
        </p:nvSpPr>
        <p:spPr>
          <a:xfrm>
            <a:off x="4357200" y="2082929"/>
            <a:ext cx="1329180" cy="584775"/>
          </a:xfrm>
          <a:prstGeom prst="rect">
            <a:avLst/>
          </a:prstGeom>
          <a:noFill/>
        </p:spPr>
        <p:txBody>
          <a:bodyPr wrap="square" rtlCol="0">
            <a:spAutoFit/>
          </a:bodyPr>
          <a:lstStyle/>
          <a:p>
            <a:r>
              <a:rPr lang="en-US" sz="1600" b="1">
                <a:solidFill>
                  <a:schemeClr val="bg1"/>
                </a:solidFill>
              </a:rPr>
              <a:t>DC Motor and Wheel</a:t>
            </a:r>
          </a:p>
        </p:txBody>
      </p:sp>
      <p:cxnSp>
        <p:nvCxnSpPr>
          <p:cNvPr id="13" name="Straight Arrow Connector 12">
            <a:extLst>
              <a:ext uri="{FF2B5EF4-FFF2-40B4-BE49-F238E27FC236}">
                <a16:creationId xmlns:a16="http://schemas.microsoft.com/office/drawing/2014/main" id="{B250DF7C-D597-71AD-D55C-D1E1D9CDAA02}"/>
              </a:ext>
            </a:extLst>
          </p:cNvPr>
          <p:cNvCxnSpPr>
            <a:cxnSpLocks/>
          </p:cNvCxnSpPr>
          <p:nvPr/>
        </p:nvCxnSpPr>
        <p:spPr>
          <a:xfrm>
            <a:off x="4766286" y="2644116"/>
            <a:ext cx="184859" cy="1032338"/>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482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ACA9D589-CE99-CCB1-87DD-34427C77C492}"/>
              </a:ext>
            </a:extLst>
          </p:cNvPr>
          <p:cNvPicPr>
            <a:picLocks noChangeAspect="1"/>
          </p:cNvPicPr>
          <p:nvPr/>
        </p:nvPicPr>
        <p:blipFill>
          <a:blip r:embed="rId3"/>
          <a:stretch>
            <a:fillRect/>
          </a:stretch>
        </p:blipFill>
        <p:spPr>
          <a:xfrm>
            <a:off x="0" y="1"/>
            <a:ext cx="9144000" cy="6858000"/>
          </a:xfrm>
          <a:prstGeom prst="rect">
            <a:avLst/>
          </a:prstGeom>
        </p:spPr>
      </p:pic>
      <p:sp>
        <p:nvSpPr>
          <p:cNvPr id="111" name="Google Shape;111;p19"/>
          <p:cNvSpPr txBox="1">
            <a:spLocks noGrp="1"/>
          </p:cNvSpPr>
          <p:nvPr>
            <p:ph type="title"/>
          </p:nvPr>
        </p:nvSpPr>
        <p:spPr>
          <a:xfrm>
            <a:off x="311700" y="93754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892" lvl="0" indent="-342892" algn="l" rtl="0">
              <a:lnSpc>
                <a:spcPct val="100000"/>
              </a:lnSpc>
              <a:spcBef>
                <a:spcPts val="0"/>
              </a:spcBef>
              <a:spcAft>
                <a:spcPts val="0"/>
              </a:spcAft>
              <a:buSzPts val="2800"/>
              <a:buFont typeface="Arial"/>
              <a:buChar char="•"/>
            </a:pPr>
            <a:r>
              <a:rPr lang="en-GB" sz="2000" b="1">
                <a:latin typeface="Arial" panose="020B0604020202020204" pitchFamily="34" charset="0"/>
                <a:ea typeface="Calibri"/>
                <a:cs typeface="Arial" panose="020B0604020202020204" pitchFamily="34" charset="0"/>
                <a:sym typeface="Calibri"/>
              </a:rPr>
              <a:t>What is the Importance of Practicing Combinations?</a:t>
            </a:r>
            <a:br>
              <a:rPr lang="en-GB" b="1">
                <a:latin typeface="Arial" panose="020B0604020202020204" pitchFamily="34" charset="0"/>
                <a:ea typeface="Calibri"/>
                <a:cs typeface="Arial" panose="020B0604020202020204" pitchFamily="34" charset="0"/>
                <a:sym typeface="Calibri"/>
              </a:rPr>
            </a:br>
            <a:endParaRPr>
              <a:latin typeface="Arial" panose="020B0604020202020204" pitchFamily="34" charset="0"/>
              <a:ea typeface="Calibri"/>
              <a:cs typeface="Arial" panose="020B0604020202020204" pitchFamily="34" charset="0"/>
              <a:sym typeface="Calibri"/>
            </a:endParaRPr>
          </a:p>
        </p:txBody>
      </p:sp>
      <p:sp>
        <p:nvSpPr>
          <p:cNvPr id="112" name="Google Shape;112;p19"/>
          <p:cNvSpPr txBox="1">
            <a:spLocks noGrp="1"/>
          </p:cNvSpPr>
          <p:nvPr>
            <p:ph type="body" idx="1"/>
          </p:nvPr>
        </p:nvSpPr>
        <p:spPr>
          <a:xfrm>
            <a:off x="243687" y="1454257"/>
            <a:ext cx="8520600" cy="435284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571486" lvl="1" indent="0" algn="l" rtl="0">
              <a:lnSpc>
                <a:spcPct val="150000"/>
              </a:lnSpc>
              <a:spcBef>
                <a:spcPts val="0"/>
              </a:spcBef>
              <a:spcAft>
                <a:spcPts val="0"/>
              </a:spcAft>
              <a:buSzPts val="1400"/>
              <a:buNone/>
            </a:pPr>
            <a:r>
              <a:rPr lang="en-GB" sz="1800">
                <a:solidFill>
                  <a:srgbClr val="000000"/>
                </a:solidFill>
                <a:latin typeface="Arial" panose="020B0604020202020204" pitchFamily="34" charset="0"/>
                <a:ea typeface="Calibri"/>
                <a:cs typeface="Arial" panose="020B0604020202020204" pitchFamily="34" charset="0"/>
                <a:sym typeface="Calibri"/>
              </a:rPr>
              <a:t>Boxers don’t have much more time think about the punches while in the game.</a:t>
            </a:r>
            <a:endParaRPr sz="1800">
              <a:latin typeface="Arial" panose="020B0604020202020204" pitchFamily="34" charset="0"/>
              <a:ea typeface="Calibri"/>
              <a:cs typeface="Arial" panose="020B0604020202020204" pitchFamily="34" charset="0"/>
              <a:sym typeface="Calibri"/>
            </a:endParaRPr>
          </a:p>
          <a:p>
            <a:pPr marL="114297" lvl="0" indent="0" algn="l" rtl="0">
              <a:lnSpc>
                <a:spcPct val="115000"/>
              </a:lnSpc>
              <a:spcBef>
                <a:spcPts val="0"/>
              </a:spcBef>
              <a:spcAft>
                <a:spcPts val="0"/>
              </a:spcAft>
              <a:buSzPts val="1800"/>
              <a:buNone/>
            </a:pPr>
            <a:endParaRPr b="1">
              <a:solidFill>
                <a:schemeClr val="dk1"/>
              </a:solidFill>
              <a:latin typeface="Arial" panose="020B0604020202020204" pitchFamily="34" charset="0"/>
              <a:ea typeface="Calibri"/>
              <a:cs typeface="Arial" panose="020B0604020202020204" pitchFamily="34" charset="0"/>
              <a:sym typeface="Calibri"/>
            </a:endParaRPr>
          </a:p>
          <a:p>
            <a:pPr marL="457189" lvl="0" indent="-342892" algn="l" rtl="0">
              <a:lnSpc>
                <a:spcPct val="115000"/>
              </a:lnSpc>
              <a:spcBef>
                <a:spcPts val="0"/>
              </a:spcBef>
              <a:spcAft>
                <a:spcPts val="0"/>
              </a:spcAft>
              <a:buSzPts val="1800"/>
              <a:buChar char="●"/>
            </a:pPr>
            <a:r>
              <a:rPr lang="en-GB" sz="2000" b="1">
                <a:solidFill>
                  <a:schemeClr val="dk1"/>
                </a:solidFill>
                <a:latin typeface="Arial" panose="020B0604020202020204" pitchFamily="34" charset="0"/>
                <a:ea typeface="Calibri"/>
                <a:cs typeface="Arial" panose="020B0604020202020204" pitchFamily="34" charset="0"/>
                <a:sym typeface="Calibri"/>
              </a:rPr>
              <a:t>How They Practice Boxing?</a:t>
            </a:r>
            <a:endParaRPr sz="2000">
              <a:latin typeface="Arial" panose="020B0604020202020204" pitchFamily="34" charset="0"/>
              <a:cs typeface="Arial" panose="020B0604020202020204" pitchFamily="34" charset="0"/>
            </a:endParaRPr>
          </a:p>
          <a:p>
            <a:pPr marL="571486" lvl="1" indent="0" algn="l" rtl="0">
              <a:lnSpc>
                <a:spcPct val="160000"/>
              </a:lnSpc>
              <a:spcBef>
                <a:spcPts val="0"/>
              </a:spcBef>
              <a:spcAft>
                <a:spcPts val="0"/>
              </a:spcAft>
              <a:buSzPts val="1400"/>
              <a:buNone/>
            </a:pPr>
            <a:r>
              <a:rPr lang="en-GB" sz="1600">
                <a:solidFill>
                  <a:schemeClr val="dk1"/>
                </a:solidFill>
                <a:latin typeface="Arial" panose="020B0604020202020204" pitchFamily="34" charset="0"/>
                <a:ea typeface="Calibri"/>
                <a:cs typeface="Arial" panose="020B0604020202020204" pitchFamily="34" charset="0"/>
                <a:sym typeface="Calibri"/>
              </a:rPr>
              <a:t>Player should have clear understanding about the combinations (steps of the combination) and he can practice those combinations with the help a </a:t>
            </a:r>
            <a:r>
              <a:rPr lang="en-GB" sz="1600" b="1">
                <a:solidFill>
                  <a:schemeClr val="dk1"/>
                </a:solidFill>
                <a:latin typeface="Arial" panose="020B0604020202020204" pitchFamily="34" charset="0"/>
                <a:ea typeface="Calibri"/>
                <a:cs typeface="Arial" panose="020B0604020202020204" pitchFamily="34" charset="0"/>
                <a:sym typeface="Calibri"/>
              </a:rPr>
              <a:t>coach</a:t>
            </a:r>
            <a:r>
              <a:rPr lang="en-GB" sz="1600">
                <a:solidFill>
                  <a:schemeClr val="dk1"/>
                </a:solidFill>
                <a:latin typeface="Arial" panose="020B0604020202020204" pitchFamily="34" charset="0"/>
                <a:ea typeface="Calibri"/>
                <a:cs typeface="Arial" panose="020B0604020202020204" pitchFamily="34" charset="0"/>
                <a:sym typeface="Calibri"/>
              </a:rPr>
              <a:t> and it will help the player to develop his muscle memory.</a:t>
            </a:r>
            <a:endParaRPr sz="1600" b="1">
              <a:solidFill>
                <a:schemeClr val="dk1"/>
              </a:solidFill>
              <a:latin typeface="Arial" panose="020B0604020202020204" pitchFamily="34" charset="0"/>
              <a:ea typeface="Calibri"/>
              <a:cs typeface="Arial" panose="020B0604020202020204" pitchFamily="34" charset="0"/>
              <a:sym typeface="Calibri"/>
            </a:endParaRPr>
          </a:p>
          <a:p>
            <a:pPr marL="571486" lvl="1" indent="0" algn="l" rtl="0">
              <a:lnSpc>
                <a:spcPct val="115000"/>
              </a:lnSpc>
              <a:spcBef>
                <a:spcPts val="0"/>
              </a:spcBef>
              <a:spcAft>
                <a:spcPts val="0"/>
              </a:spcAft>
              <a:buSzPts val="1400"/>
              <a:buNone/>
            </a:pPr>
            <a:r>
              <a:rPr lang="en-GB" sz="1500" u="sng">
                <a:solidFill>
                  <a:schemeClr val="hlink"/>
                </a:solidFill>
                <a:latin typeface="Arial" panose="020B0604020202020204" pitchFamily="34" charset="0"/>
                <a:cs typeface="Arial" panose="020B0604020202020204" pitchFamily="34" charset="0"/>
                <a:hlinkClick r:id="rId4"/>
              </a:rPr>
              <a:t> https://www.youtube.com/watch?v=6VBIuqjLBNU</a:t>
            </a:r>
            <a:endParaRPr sz="1500">
              <a:latin typeface="Arial" panose="020B0604020202020204" pitchFamily="34" charset="0"/>
              <a:cs typeface="Arial" panose="020B0604020202020204" pitchFamily="34" charset="0"/>
            </a:endParaRPr>
          </a:p>
          <a:p>
            <a:pPr marL="571486" lvl="1" indent="0" algn="l" rtl="0">
              <a:lnSpc>
                <a:spcPct val="115000"/>
              </a:lnSpc>
              <a:spcBef>
                <a:spcPts val="0"/>
              </a:spcBef>
              <a:spcAft>
                <a:spcPts val="0"/>
              </a:spcAft>
              <a:buSzPts val="1400"/>
              <a:buNone/>
            </a:pPr>
            <a:r>
              <a:rPr lang="en-GB" sz="1500" u="sng">
                <a:solidFill>
                  <a:schemeClr val="hlink"/>
                </a:solidFill>
                <a:latin typeface="Arial" panose="020B0604020202020204" pitchFamily="34" charset="0"/>
                <a:cs typeface="Arial" panose="020B0604020202020204" pitchFamily="34" charset="0"/>
                <a:hlinkClick r:id="rId5"/>
              </a:rPr>
              <a:t>https://www.youtube.com/watch?v=mKXLTchmay0</a:t>
            </a:r>
            <a:endParaRPr sz="1500">
              <a:latin typeface="Arial" panose="020B0604020202020204" pitchFamily="34" charset="0"/>
              <a:cs typeface="Arial" panose="020B0604020202020204" pitchFamily="34" charset="0"/>
            </a:endParaRPr>
          </a:p>
          <a:p>
            <a:pPr marL="571486" lvl="1" indent="0" algn="l" rtl="0">
              <a:lnSpc>
                <a:spcPct val="115000"/>
              </a:lnSpc>
              <a:spcBef>
                <a:spcPts val="0"/>
              </a:spcBef>
              <a:spcAft>
                <a:spcPts val="0"/>
              </a:spcAft>
              <a:buSzPts val="1400"/>
              <a:buNone/>
            </a:pPr>
            <a:r>
              <a:rPr lang="en-GB" sz="1700" b="1">
                <a:solidFill>
                  <a:schemeClr val="dk1"/>
                </a:solidFill>
                <a:latin typeface="Arial" panose="020B0604020202020204" pitchFamily="34" charset="0"/>
                <a:ea typeface="Calibri"/>
                <a:cs typeface="Arial" panose="020B0604020202020204" pitchFamily="34" charset="0"/>
                <a:sym typeface="Calibri"/>
              </a:rPr>
              <a:t>We are going to make a machine to do this practicing procedure without this coach.</a:t>
            </a:r>
            <a:endParaRPr sz="1700" b="1">
              <a:solidFill>
                <a:schemeClr val="dk1"/>
              </a:solidFill>
              <a:latin typeface="Arial" panose="020B0604020202020204" pitchFamily="34" charset="0"/>
              <a:ea typeface="Calibri"/>
              <a:cs typeface="Arial" panose="020B0604020202020204" pitchFamily="34" charset="0"/>
              <a:sym typeface="Calibri"/>
            </a:endParaRPr>
          </a:p>
          <a:p>
            <a:pPr marL="571486" lvl="1" indent="0" algn="l" rtl="0">
              <a:lnSpc>
                <a:spcPct val="115000"/>
              </a:lnSpc>
              <a:spcBef>
                <a:spcPts val="0"/>
              </a:spcBef>
              <a:spcAft>
                <a:spcPts val="0"/>
              </a:spcAft>
              <a:buSzPts val="1400"/>
              <a:buNone/>
            </a:pPr>
            <a:endParaRPr sz="1800">
              <a:solidFill>
                <a:schemeClr val="dk1"/>
              </a:solidFill>
              <a:latin typeface="Arial" panose="020B0604020202020204" pitchFamily="34" charset="0"/>
              <a:ea typeface="Calibri"/>
              <a:cs typeface="Arial" panose="020B0604020202020204" pitchFamily="34" charset="0"/>
              <a:sym typeface="Calibri"/>
            </a:endParaRPr>
          </a:p>
          <a:p>
            <a:pPr marL="457189" lvl="0" indent="-228594" algn="l" rtl="0">
              <a:lnSpc>
                <a:spcPct val="115000"/>
              </a:lnSpc>
              <a:spcBef>
                <a:spcPts val="0"/>
              </a:spcBef>
              <a:spcAft>
                <a:spcPts val="0"/>
              </a:spcAft>
              <a:buSzPts val="1800"/>
              <a:buNone/>
            </a:pPr>
            <a:endParaRPr>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8" name="Picture 7" descr="Shape&#10;&#10;Description automatically generated with medium confidence">
            <a:extLst>
              <a:ext uri="{FF2B5EF4-FFF2-40B4-BE49-F238E27FC236}">
                <a16:creationId xmlns:a16="http://schemas.microsoft.com/office/drawing/2014/main" id="{FAF26E2D-CDD1-ADDE-D571-974D46995E24}"/>
              </a:ext>
            </a:extLst>
          </p:cNvPr>
          <p:cNvPicPr>
            <a:picLocks noChangeAspect="1"/>
          </p:cNvPicPr>
          <p:nvPr/>
        </p:nvPicPr>
        <p:blipFill>
          <a:blip r:embed="rId3"/>
          <a:stretch>
            <a:fillRect/>
          </a:stretch>
        </p:blipFill>
        <p:spPr>
          <a:xfrm>
            <a:off x="0" y="1"/>
            <a:ext cx="9144000" cy="6858000"/>
          </a:xfrm>
          <a:prstGeom prst="rect">
            <a:avLst/>
          </a:prstGeom>
        </p:spPr>
      </p:pic>
      <p:pic>
        <p:nvPicPr>
          <p:cNvPr id="208" name="Google Shape;208;p28"/>
          <p:cNvPicPr preferRelativeResize="0"/>
          <p:nvPr/>
        </p:nvPicPr>
        <p:blipFill rotWithShape="1">
          <a:blip r:embed="rId4">
            <a:alphaModFix/>
          </a:blip>
          <a:srcRect/>
          <a:stretch/>
        </p:blipFill>
        <p:spPr>
          <a:xfrm>
            <a:off x="301669" y="2875176"/>
            <a:ext cx="3789564" cy="3179252"/>
          </a:xfrm>
          <a:prstGeom prst="rect">
            <a:avLst/>
          </a:prstGeom>
          <a:noFill/>
          <a:ln>
            <a:noFill/>
          </a:ln>
        </p:spPr>
      </p:pic>
      <p:pic>
        <p:nvPicPr>
          <p:cNvPr id="209" name="Google Shape;209;p28"/>
          <p:cNvPicPr preferRelativeResize="0"/>
          <p:nvPr/>
        </p:nvPicPr>
        <p:blipFill rotWithShape="1">
          <a:blip r:embed="rId5">
            <a:alphaModFix/>
          </a:blip>
          <a:srcRect/>
          <a:stretch/>
        </p:blipFill>
        <p:spPr>
          <a:xfrm>
            <a:off x="4788938" y="2875176"/>
            <a:ext cx="3412381" cy="2980181"/>
          </a:xfrm>
          <a:prstGeom prst="rect">
            <a:avLst/>
          </a:prstGeom>
          <a:noFill/>
          <a:ln>
            <a:noFill/>
          </a:ln>
        </p:spPr>
      </p:pic>
      <p:sp>
        <p:nvSpPr>
          <p:cNvPr id="210" name="Google Shape;210;p28"/>
          <p:cNvSpPr txBox="1"/>
          <p:nvPr/>
        </p:nvSpPr>
        <p:spPr>
          <a:xfrm>
            <a:off x="362858" y="479047"/>
            <a:ext cx="3331385" cy="689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2800" b="0" i="0" u="none" strike="noStrike" cap="none">
                <a:solidFill>
                  <a:srgbClr val="000000"/>
                </a:solidFill>
                <a:latin typeface="Arial"/>
                <a:ea typeface="Arial"/>
                <a:cs typeface="Arial"/>
                <a:sym typeface="Arial"/>
              </a:rPr>
              <a:t>Moving Process</a:t>
            </a:r>
            <a:endParaRPr sz="1867"/>
          </a:p>
        </p:txBody>
      </p:sp>
      <p:pic>
        <p:nvPicPr>
          <p:cNvPr id="3" name="Picture 2" descr="A picture containing text&#10;&#10;Description automatically generated">
            <a:extLst>
              <a:ext uri="{FF2B5EF4-FFF2-40B4-BE49-F238E27FC236}">
                <a16:creationId xmlns:a16="http://schemas.microsoft.com/office/drawing/2014/main" id="{DAE6F407-D13B-95A5-A33A-90D8491947A9}"/>
              </a:ext>
            </a:extLst>
          </p:cNvPr>
          <p:cNvPicPr>
            <a:picLocks noChangeAspect="1"/>
          </p:cNvPicPr>
          <p:nvPr/>
        </p:nvPicPr>
        <p:blipFill>
          <a:blip r:embed="rId6"/>
          <a:stretch>
            <a:fillRect/>
          </a:stretch>
        </p:blipFill>
        <p:spPr>
          <a:xfrm>
            <a:off x="4572000" y="405087"/>
            <a:ext cx="3216686" cy="2364728"/>
          </a:xfrm>
          <a:prstGeom prst="rect">
            <a:avLst/>
          </a:prstGeom>
        </p:spPr>
      </p:pic>
      <p:sp>
        <p:nvSpPr>
          <p:cNvPr id="4" name="Arrow: Right 3">
            <a:extLst>
              <a:ext uri="{FF2B5EF4-FFF2-40B4-BE49-F238E27FC236}">
                <a16:creationId xmlns:a16="http://schemas.microsoft.com/office/drawing/2014/main" id="{D4641781-E8C6-841F-6C61-3810B6D590F5}"/>
              </a:ext>
            </a:extLst>
          </p:cNvPr>
          <p:cNvSpPr/>
          <p:nvPr/>
        </p:nvSpPr>
        <p:spPr>
          <a:xfrm>
            <a:off x="3799123" y="3946784"/>
            <a:ext cx="1178229" cy="26699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1DE2EBB-478F-2A5A-4D0E-453BD75A72F8}"/>
              </a:ext>
            </a:extLst>
          </p:cNvPr>
          <p:cNvSpPr txBox="1"/>
          <p:nvPr/>
        </p:nvSpPr>
        <p:spPr>
          <a:xfrm>
            <a:off x="1762813" y="5095336"/>
            <a:ext cx="1093510" cy="307777"/>
          </a:xfrm>
          <a:prstGeom prst="rect">
            <a:avLst/>
          </a:prstGeom>
          <a:noFill/>
        </p:spPr>
        <p:txBody>
          <a:bodyPr wrap="square" rtlCol="0">
            <a:spAutoFit/>
          </a:bodyPr>
          <a:lstStyle/>
          <a:p>
            <a:r>
              <a:rPr lang="en-US"/>
              <a:t>Free area</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D4FA90CC-0481-B5D9-2A59-E8BCB1E9D687}"/>
              </a:ext>
            </a:extLst>
          </p:cNvPr>
          <p:cNvPicPr>
            <a:picLocks noChangeAspect="1"/>
          </p:cNvPicPr>
          <p:nvPr/>
        </p:nvPicPr>
        <p:blipFill>
          <a:blip r:embed="rId3"/>
          <a:stretch>
            <a:fillRect/>
          </a:stretch>
        </p:blipFill>
        <p:spPr>
          <a:xfrm>
            <a:off x="0" y="1"/>
            <a:ext cx="9144000" cy="6858000"/>
          </a:xfrm>
          <a:prstGeom prst="rect">
            <a:avLst/>
          </a:prstGeom>
        </p:spPr>
      </p:pic>
      <p:pic>
        <p:nvPicPr>
          <p:cNvPr id="6" name="Picture 6" descr="Text&#10;&#10;Description automatically generated">
            <a:extLst>
              <a:ext uri="{FF2B5EF4-FFF2-40B4-BE49-F238E27FC236}">
                <a16:creationId xmlns:a16="http://schemas.microsoft.com/office/drawing/2014/main" id="{4ACEAC20-508E-A1B2-9419-9F3B3C0030F9}"/>
              </a:ext>
            </a:extLst>
          </p:cNvPr>
          <p:cNvPicPr>
            <a:picLocks noChangeAspect="1"/>
          </p:cNvPicPr>
          <p:nvPr/>
        </p:nvPicPr>
        <p:blipFill>
          <a:blip r:embed="rId4"/>
          <a:stretch>
            <a:fillRect/>
          </a:stretch>
        </p:blipFill>
        <p:spPr>
          <a:xfrm>
            <a:off x="42111" y="454241"/>
            <a:ext cx="4207043" cy="5939489"/>
          </a:xfrm>
          <a:prstGeom prst="rect">
            <a:avLst/>
          </a:prstGeom>
        </p:spPr>
      </p:pic>
      <p:pic>
        <p:nvPicPr>
          <p:cNvPr id="7" name="Picture 7" descr="A screenshot of a computer&#10;&#10;Description automatically generated">
            <a:extLst>
              <a:ext uri="{FF2B5EF4-FFF2-40B4-BE49-F238E27FC236}">
                <a16:creationId xmlns:a16="http://schemas.microsoft.com/office/drawing/2014/main" id="{1BE44EB8-4872-3000-CABF-FF95E30C79CC}"/>
              </a:ext>
            </a:extLst>
          </p:cNvPr>
          <p:cNvPicPr>
            <a:picLocks noChangeAspect="1"/>
          </p:cNvPicPr>
          <p:nvPr/>
        </p:nvPicPr>
        <p:blipFill>
          <a:blip r:embed="rId5"/>
          <a:stretch>
            <a:fillRect/>
          </a:stretch>
        </p:blipFill>
        <p:spPr>
          <a:xfrm>
            <a:off x="4413584" y="456161"/>
            <a:ext cx="4728410" cy="6166256"/>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386439DD-AC19-EC74-4D0C-ED112CAB6012}"/>
              </a:ext>
            </a:extLst>
          </p:cNvPr>
          <p:cNvPicPr>
            <a:picLocks noChangeAspect="1"/>
          </p:cNvPicPr>
          <p:nvPr/>
        </p:nvPicPr>
        <p:blipFill>
          <a:blip r:embed="rId3"/>
          <a:stretch>
            <a:fillRect/>
          </a:stretch>
        </p:blipFill>
        <p:spPr>
          <a:xfrm>
            <a:off x="0" y="1"/>
            <a:ext cx="9144000" cy="6858000"/>
          </a:xfrm>
          <a:prstGeom prst="rect">
            <a:avLst/>
          </a:prstGeom>
        </p:spPr>
      </p:pic>
      <p:sp>
        <p:nvSpPr>
          <p:cNvPr id="367" name="Google Shape;367;p49"/>
          <p:cNvSpPr txBox="1">
            <a:spLocks noGrp="1"/>
          </p:cNvSpPr>
          <p:nvPr>
            <p:ph type="title"/>
          </p:nvPr>
        </p:nvSpPr>
        <p:spPr>
          <a:xfrm>
            <a:off x="123164" y="263429"/>
            <a:ext cx="8520600" cy="76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sz="2400"/>
              <a:t>Circuit Diagram</a:t>
            </a:r>
            <a:endParaRPr sz="2400"/>
          </a:p>
        </p:txBody>
      </p:sp>
      <p:pic>
        <p:nvPicPr>
          <p:cNvPr id="3" name="Picture 2" descr="Diagram, schematic&#10;&#10;Description automatically generated">
            <a:extLst>
              <a:ext uri="{FF2B5EF4-FFF2-40B4-BE49-F238E27FC236}">
                <a16:creationId xmlns:a16="http://schemas.microsoft.com/office/drawing/2014/main" id="{642FB704-91CC-7D15-2421-B4E935E4D29F}"/>
              </a:ext>
            </a:extLst>
          </p:cNvPr>
          <p:cNvPicPr>
            <a:picLocks noChangeAspect="1"/>
          </p:cNvPicPr>
          <p:nvPr/>
        </p:nvPicPr>
        <p:blipFill>
          <a:blip r:embed="rId4"/>
          <a:stretch>
            <a:fillRect/>
          </a:stretch>
        </p:blipFill>
        <p:spPr>
          <a:xfrm>
            <a:off x="68189" y="818924"/>
            <a:ext cx="9007621" cy="522015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D12D12EF-19C9-6FE8-EDC9-89FDBD88E983}"/>
              </a:ext>
            </a:extLst>
          </p:cNvPr>
          <p:cNvPicPr>
            <a:picLocks noChangeAspect="1"/>
          </p:cNvPicPr>
          <p:nvPr/>
        </p:nvPicPr>
        <p:blipFill>
          <a:blip r:embed="rId3"/>
          <a:stretch>
            <a:fillRect/>
          </a:stretch>
        </p:blipFill>
        <p:spPr>
          <a:xfrm>
            <a:off x="0" y="1"/>
            <a:ext cx="9144000" cy="6858000"/>
          </a:xfrm>
          <a:prstGeom prst="rect">
            <a:avLst/>
          </a:prstGeom>
        </p:spPr>
      </p:pic>
      <p:sp>
        <p:nvSpPr>
          <p:cNvPr id="645" name="Google Shape;645;p88"/>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3111"/>
              <a:buNone/>
            </a:pPr>
            <a:r>
              <a:rPr lang="en-GB"/>
              <a:t>Member 5 - Ekanayaka Y.M. (204239B)</a:t>
            </a:r>
            <a:endParaRPr/>
          </a:p>
        </p:txBody>
      </p:sp>
      <p:sp>
        <p:nvSpPr>
          <p:cNvPr id="646" name="Google Shape;646;p88"/>
          <p:cNvSpPr txBox="1">
            <a:spLocks noGrp="1"/>
          </p:cNvSpPr>
          <p:nvPr>
            <p:ph type="body" idx="1"/>
          </p:nvPr>
        </p:nvSpPr>
        <p:spPr>
          <a:xfrm>
            <a:off x="311700" y="2009725"/>
            <a:ext cx="8520600" cy="32655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6565" lvl="0" indent="-342265" algn="l" rtl="0">
              <a:lnSpc>
                <a:spcPct val="115000"/>
              </a:lnSpc>
              <a:spcBef>
                <a:spcPts val="0"/>
              </a:spcBef>
              <a:spcAft>
                <a:spcPts val="0"/>
              </a:spcAft>
              <a:buSzPts val="1800"/>
              <a:buChar char="●"/>
            </a:pPr>
            <a:r>
              <a:rPr lang="en-US" sz="1850"/>
              <a:t>Stepper motor and programming.</a:t>
            </a:r>
          </a:p>
          <a:p>
            <a:pPr marL="456565" lvl="0" indent="-342265" algn="l" rtl="0">
              <a:lnSpc>
                <a:spcPct val="115000"/>
              </a:lnSpc>
              <a:spcBef>
                <a:spcPts val="0"/>
              </a:spcBef>
              <a:spcAft>
                <a:spcPts val="0"/>
              </a:spcAft>
              <a:buSzPts val="1800"/>
              <a:buChar char="●"/>
            </a:pPr>
            <a:r>
              <a:rPr lang="en-US" sz="1850"/>
              <a:t>Ultrasonic sensor and programming.</a:t>
            </a:r>
          </a:p>
          <a:p>
            <a:pPr marL="456565" lvl="0" indent="-342265" algn="l" rtl="0">
              <a:lnSpc>
                <a:spcPct val="115000"/>
              </a:lnSpc>
              <a:spcBef>
                <a:spcPts val="0"/>
              </a:spcBef>
              <a:spcAft>
                <a:spcPts val="0"/>
              </a:spcAft>
              <a:buSzPts val="1800"/>
              <a:buChar char="●"/>
            </a:pPr>
            <a:r>
              <a:rPr lang="en-GB" sz="1850"/>
              <a:t>Design implementation of stepper motor and circuit diagram.</a:t>
            </a:r>
          </a:p>
          <a:p>
            <a:pPr marL="456565" indent="-342265">
              <a:lnSpc>
                <a:spcPct val="114999"/>
              </a:lnSpc>
            </a:pPr>
            <a:r>
              <a:rPr lang="en-GB" sz="1850"/>
              <a:t>Integrate sub codes and implement final code.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A4334558-1CC8-CF91-6F2C-31A91E007F52}"/>
              </a:ext>
            </a:extLst>
          </p:cNvPr>
          <p:cNvPicPr>
            <a:picLocks noChangeAspect="1"/>
          </p:cNvPicPr>
          <p:nvPr/>
        </p:nvPicPr>
        <p:blipFill>
          <a:blip r:embed="rId3"/>
          <a:stretch>
            <a:fillRect/>
          </a:stretch>
        </p:blipFill>
        <p:spPr>
          <a:xfrm>
            <a:off x="0" y="1"/>
            <a:ext cx="9144000" cy="6858000"/>
          </a:xfrm>
          <a:prstGeom prst="rect">
            <a:avLst/>
          </a:prstGeom>
        </p:spPr>
      </p:pic>
      <p:sp>
        <p:nvSpPr>
          <p:cNvPr id="651" name="Google Shape;651;p89"/>
          <p:cNvSpPr txBox="1">
            <a:spLocks noGrp="1"/>
          </p:cNvSpPr>
          <p:nvPr>
            <p:ph type="title"/>
          </p:nvPr>
        </p:nvSpPr>
        <p:spPr>
          <a:xfrm>
            <a:off x="311700" y="1302275"/>
            <a:ext cx="8520600" cy="53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990"/>
              <a:buNone/>
            </a:pPr>
            <a:r>
              <a:rPr lang="en-GB" sz="1887"/>
              <a:t>Stepper Motor</a:t>
            </a:r>
            <a:endParaRPr sz="1887"/>
          </a:p>
        </p:txBody>
      </p:sp>
      <p:pic>
        <p:nvPicPr>
          <p:cNvPr id="652" name="Google Shape;652;p89"/>
          <p:cNvPicPr preferRelativeResize="0"/>
          <p:nvPr/>
        </p:nvPicPr>
        <p:blipFill rotWithShape="1">
          <a:blip r:embed="rId4">
            <a:alphaModFix/>
          </a:blip>
          <a:srcRect/>
          <a:stretch/>
        </p:blipFill>
        <p:spPr>
          <a:xfrm>
            <a:off x="470808" y="1964704"/>
            <a:ext cx="3404506" cy="2811403"/>
          </a:xfrm>
          <a:prstGeom prst="rect">
            <a:avLst/>
          </a:prstGeom>
          <a:noFill/>
          <a:ln>
            <a:noFill/>
          </a:ln>
        </p:spPr>
      </p:pic>
      <p:sp>
        <p:nvSpPr>
          <p:cNvPr id="653" name="Google Shape;653;p89"/>
          <p:cNvSpPr txBox="1"/>
          <p:nvPr/>
        </p:nvSpPr>
        <p:spPr>
          <a:xfrm>
            <a:off x="4100643" y="2269505"/>
            <a:ext cx="4731658" cy="20621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Bipolar stepper motor has 5 pins one for input power and others for control the motor, through the driver.</a:t>
            </a:r>
            <a:endParaRPr sz="1867"/>
          </a:p>
          <a:p>
            <a:pPr marL="0" marR="0" lvl="0" indent="0" algn="l" rtl="0">
              <a:lnSpc>
                <a:spcPct val="100000"/>
              </a:lnSpc>
              <a:spcBef>
                <a:spcPts val="120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Maximum current -:1.7A</a:t>
            </a:r>
            <a:endParaRPr sz="1867"/>
          </a:p>
          <a:p>
            <a:pPr marL="0" marR="0" lvl="0" indent="0" algn="l" rtl="0">
              <a:lnSpc>
                <a:spcPct val="100000"/>
              </a:lnSpc>
              <a:spcBef>
                <a:spcPts val="120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Maximum Voltage-:12V</a:t>
            </a:r>
            <a:endParaRPr sz="1867"/>
          </a:p>
          <a:p>
            <a:pPr marL="0" marR="0" lvl="0" indent="0" algn="l" rtl="0">
              <a:lnSpc>
                <a:spcPct val="100000"/>
              </a:lnSpc>
              <a:spcBef>
                <a:spcPts val="120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Lint for datasheet-:</a:t>
            </a:r>
            <a:r>
              <a:rPr lang="en-GB" sz="1400" b="0" i="0" u="sng" strike="noStrike" cap="none">
                <a:solidFill>
                  <a:schemeClr val="hlink"/>
                </a:solidFill>
                <a:latin typeface="Arial"/>
                <a:ea typeface="Arial"/>
                <a:cs typeface="Arial"/>
                <a:sym typeface="Arial"/>
                <a:hlinkClick r:id="rId5"/>
              </a:rPr>
              <a:t>https://www.datasheet4u.com/datasheet-pdf/MotionKing/17HS4401/pdf.php?id=928661</a:t>
            </a:r>
            <a:endParaRPr sz="1400" b="0" i="0" u="none" strike="noStrike" cap="none">
              <a:solidFill>
                <a:srgbClr val="000000"/>
              </a:solidFill>
              <a:latin typeface="Arial"/>
              <a:ea typeface="Arial"/>
              <a:cs typeface="Arial"/>
              <a:sym typeface="Arial"/>
            </a:endParaRPr>
          </a:p>
        </p:txBody>
      </p:sp>
      <p:pic>
        <p:nvPicPr>
          <p:cNvPr id="2" name="Picture 2" descr="A picture containing text&#10;&#10;Description automatically generated">
            <a:extLst>
              <a:ext uri="{FF2B5EF4-FFF2-40B4-BE49-F238E27FC236}">
                <a16:creationId xmlns:a16="http://schemas.microsoft.com/office/drawing/2014/main" id="{34077CFE-F798-6765-53AB-1CCE35DDD54D}"/>
              </a:ext>
            </a:extLst>
          </p:cNvPr>
          <p:cNvPicPr>
            <a:picLocks noChangeAspect="1"/>
          </p:cNvPicPr>
          <p:nvPr/>
        </p:nvPicPr>
        <p:blipFill>
          <a:blip r:embed="rId6"/>
          <a:stretch>
            <a:fillRect/>
          </a:stretch>
        </p:blipFill>
        <p:spPr>
          <a:xfrm>
            <a:off x="4213058" y="4546255"/>
            <a:ext cx="4076700" cy="2016648"/>
          </a:xfrm>
          <a:prstGeom prst="rect">
            <a:avLst/>
          </a:prstGeom>
        </p:spPr>
      </p:pic>
      <p:cxnSp>
        <p:nvCxnSpPr>
          <p:cNvPr id="3" name="Straight Arrow Connector 2">
            <a:extLst>
              <a:ext uri="{FF2B5EF4-FFF2-40B4-BE49-F238E27FC236}">
                <a16:creationId xmlns:a16="http://schemas.microsoft.com/office/drawing/2014/main" id="{B5DDE43F-DE1A-2A47-0841-07E5602B7CD6}"/>
              </a:ext>
            </a:extLst>
          </p:cNvPr>
          <p:cNvCxnSpPr/>
          <p:nvPr/>
        </p:nvCxnSpPr>
        <p:spPr>
          <a:xfrm>
            <a:off x="3884194" y="5187615"/>
            <a:ext cx="2298031" cy="312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63C6FA7A-BCE0-B6A5-A6C4-DCFBFF956511}"/>
              </a:ext>
            </a:extLst>
          </p:cNvPr>
          <p:cNvPicPr>
            <a:picLocks noChangeAspect="1"/>
          </p:cNvPicPr>
          <p:nvPr/>
        </p:nvPicPr>
        <p:blipFill>
          <a:blip r:embed="rId2"/>
          <a:stretch>
            <a:fillRect/>
          </a:stretch>
        </p:blipFill>
        <p:spPr>
          <a:xfrm>
            <a:off x="-944" y="-1688"/>
            <a:ext cx="9128782" cy="3527329"/>
          </a:xfrm>
          <a:prstGeom prst="rect">
            <a:avLst/>
          </a:prstGeom>
        </p:spPr>
      </p:pic>
      <p:pic>
        <p:nvPicPr>
          <p:cNvPr id="5" name="Picture 5" descr="Diagram, schematic&#10;&#10;Description automatically generated">
            <a:extLst>
              <a:ext uri="{FF2B5EF4-FFF2-40B4-BE49-F238E27FC236}">
                <a16:creationId xmlns:a16="http://schemas.microsoft.com/office/drawing/2014/main" id="{50A7D134-6A58-F500-BB6B-2B84AFF80B4A}"/>
              </a:ext>
            </a:extLst>
          </p:cNvPr>
          <p:cNvPicPr>
            <a:picLocks noChangeAspect="1"/>
          </p:cNvPicPr>
          <p:nvPr/>
        </p:nvPicPr>
        <p:blipFill rotWithShape="1">
          <a:blip r:embed="rId3"/>
          <a:srcRect l="227" t="29412" r="43941" b="840"/>
          <a:stretch/>
        </p:blipFill>
        <p:spPr>
          <a:xfrm>
            <a:off x="51547" y="3579480"/>
            <a:ext cx="5523250" cy="3116359"/>
          </a:xfrm>
          <a:prstGeom prst="rect">
            <a:avLst/>
          </a:prstGeom>
        </p:spPr>
      </p:pic>
      <p:pic>
        <p:nvPicPr>
          <p:cNvPr id="6" name="Picture 6" descr="Diagram, schematic&#10;&#10;Description automatically generated">
            <a:extLst>
              <a:ext uri="{FF2B5EF4-FFF2-40B4-BE49-F238E27FC236}">
                <a16:creationId xmlns:a16="http://schemas.microsoft.com/office/drawing/2014/main" id="{688A67E7-FC5C-1A10-B17F-246D240AE1A5}"/>
              </a:ext>
            </a:extLst>
          </p:cNvPr>
          <p:cNvPicPr>
            <a:picLocks noChangeAspect="1"/>
          </p:cNvPicPr>
          <p:nvPr/>
        </p:nvPicPr>
        <p:blipFill rotWithShape="1">
          <a:blip r:embed="rId3"/>
          <a:srcRect l="56882" r="140" b="17969"/>
          <a:stretch/>
        </p:blipFill>
        <p:spPr>
          <a:xfrm>
            <a:off x="5968252" y="3523448"/>
            <a:ext cx="3170309" cy="3329462"/>
          </a:xfrm>
          <a:prstGeom prst="rect">
            <a:avLst/>
          </a:prstGeom>
        </p:spPr>
      </p:pic>
    </p:spTree>
    <p:extLst>
      <p:ext uri="{BB962C8B-B14F-4D97-AF65-F5344CB8AC3E}">
        <p14:creationId xmlns:p14="http://schemas.microsoft.com/office/powerpoint/2010/main" val="3331925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9" name="Picture 8" descr="Shape&#10;&#10;Description automatically generated with medium confidence">
            <a:extLst>
              <a:ext uri="{FF2B5EF4-FFF2-40B4-BE49-F238E27FC236}">
                <a16:creationId xmlns:a16="http://schemas.microsoft.com/office/drawing/2014/main" id="{B70BB363-9087-BC74-1EEC-2864F3479B1C}"/>
              </a:ext>
            </a:extLst>
          </p:cNvPr>
          <p:cNvPicPr>
            <a:picLocks noChangeAspect="1"/>
          </p:cNvPicPr>
          <p:nvPr/>
        </p:nvPicPr>
        <p:blipFill>
          <a:blip r:embed="rId3"/>
          <a:stretch>
            <a:fillRect/>
          </a:stretch>
        </p:blipFill>
        <p:spPr>
          <a:xfrm>
            <a:off x="0" y="1"/>
            <a:ext cx="9144000" cy="6858000"/>
          </a:xfrm>
          <a:prstGeom prst="rect">
            <a:avLst/>
          </a:prstGeom>
        </p:spPr>
      </p:pic>
      <p:sp>
        <p:nvSpPr>
          <p:cNvPr id="658" name="Google Shape;658;p9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sz="2800"/>
              <a:t>Ultrasonic sensor</a:t>
            </a:r>
            <a:endParaRPr sz="2800"/>
          </a:p>
        </p:txBody>
      </p:sp>
      <p:sp>
        <p:nvSpPr>
          <p:cNvPr id="660" name="Google Shape;660;p90"/>
          <p:cNvSpPr txBox="1">
            <a:spLocks noGrp="1"/>
          </p:cNvSpPr>
          <p:nvPr>
            <p:ph type="body" idx="1"/>
          </p:nvPr>
        </p:nvSpPr>
        <p:spPr>
          <a:xfrm>
            <a:off x="4674166" y="1949550"/>
            <a:ext cx="4290600" cy="2958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1800"/>
              <a:buNone/>
            </a:pPr>
            <a:r>
              <a:rPr lang="en-GB"/>
              <a:t>Maximum voltage-:5V</a:t>
            </a:r>
            <a:endParaRPr/>
          </a:p>
          <a:p>
            <a:pPr marL="0" lvl="0" indent="0" algn="l" rtl="0">
              <a:lnSpc>
                <a:spcPct val="100000"/>
              </a:lnSpc>
              <a:spcBef>
                <a:spcPts val="1200"/>
              </a:spcBef>
              <a:spcAft>
                <a:spcPts val="0"/>
              </a:spcAft>
              <a:buSzPts val="1800"/>
              <a:buNone/>
            </a:pPr>
            <a:r>
              <a:rPr lang="en-GB"/>
              <a:t>Maximum current-:15mA</a:t>
            </a:r>
            <a:endParaRPr/>
          </a:p>
          <a:p>
            <a:pPr marL="0" lvl="0" indent="0" algn="l" rtl="0">
              <a:lnSpc>
                <a:spcPct val="100000"/>
              </a:lnSpc>
              <a:spcBef>
                <a:spcPts val="1200"/>
              </a:spcBef>
              <a:spcAft>
                <a:spcPts val="0"/>
              </a:spcAft>
              <a:buSzPts val="1800"/>
              <a:buNone/>
            </a:pPr>
            <a:r>
              <a:rPr lang="en-GB"/>
              <a:t>Link for datasheet-:</a:t>
            </a:r>
            <a:endParaRPr/>
          </a:p>
          <a:p>
            <a:pPr marL="0" lvl="0" indent="0" algn="l" rtl="0">
              <a:lnSpc>
                <a:spcPct val="100000"/>
              </a:lnSpc>
              <a:spcBef>
                <a:spcPts val="1200"/>
              </a:spcBef>
              <a:spcAft>
                <a:spcPts val="1200"/>
              </a:spcAft>
              <a:buSzPts val="1800"/>
              <a:buNone/>
            </a:pPr>
            <a:r>
              <a:rPr lang="en-GB" u="sng">
                <a:solidFill>
                  <a:schemeClr val="hlink"/>
                </a:solidFill>
                <a:hlinkClick r:id="rId4"/>
              </a:rPr>
              <a:t>https://datasheetspdf.com/pdf/1380136/ETC/HC-SR04/1</a:t>
            </a:r>
            <a:endParaRPr/>
          </a:p>
        </p:txBody>
      </p:sp>
      <p:pic>
        <p:nvPicPr>
          <p:cNvPr id="659" name="Google Shape;659;p90"/>
          <p:cNvPicPr preferRelativeResize="0"/>
          <p:nvPr/>
        </p:nvPicPr>
        <p:blipFill rotWithShape="1">
          <a:blip r:embed="rId5">
            <a:alphaModFix/>
          </a:blip>
          <a:srcRect/>
          <a:stretch/>
        </p:blipFill>
        <p:spPr>
          <a:xfrm>
            <a:off x="-2141" y="1526700"/>
            <a:ext cx="3947741" cy="3820975"/>
          </a:xfrm>
          <a:prstGeom prst="rect">
            <a:avLst/>
          </a:prstGeom>
          <a:noFill/>
          <a:ln>
            <a:noFill/>
          </a:ln>
        </p:spPr>
      </p:pic>
      <p:pic>
        <p:nvPicPr>
          <p:cNvPr id="3" name="Picture 3">
            <a:extLst>
              <a:ext uri="{FF2B5EF4-FFF2-40B4-BE49-F238E27FC236}">
                <a16:creationId xmlns:a16="http://schemas.microsoft.com/office/drawing/2014/main" id="{122D2D34-F76B-79D7-9920-84401F65E037}"/>
              </a:ext>
            </a:extLst>
          </p:cNvPr>
          <p:cNvPicPr>
            <a:picLocks noChangeAspect="1"/>
          </p:cNvPicPr>
          <p:nvPr/>
        </p:nvPicPr>
        <p:blipFill rotWithShape="1">
          <a:blip r:embed="rId6"/>
          <a:srcRect l="42667" t="20849" r="36274" b="50824"/>
          <a:stretch/>
        </p:blipFill>
        <p:spPr>
          <a:xfrm>
            <a:off x="4914901" y="4344945"/>
            <a:ext cx="3159288" cy="1883092"/>
          </a:xfrm>
          <a:prstGeom prst="rect">
            <a:avLst/>
          </a:prstGeom>
        </p:spPr>
      </p:pic>
      <p:cxnSp>
        <p:nvCxnSpPr>
          <p:cNvPr id="5" name="Straight Arrow Connector 4">
            <a:extLst>
              <a:ext uri="{FF2B5EF4-FFF2-40B4-BE49-F238E27FC236}">
                <a16:creationId xmlns:a16="http://schemas.microsoft.com/office/drawing/2014/main" id="{A85BF75A-6F2A-9FE1-C73B-681203CBEBE7}"/>
              </a:ext>
            </a:extLst>
          </p:cNvPr>
          <p:cNvCxnSpPr/>
          <p:nvPr/>
        </p:nvCxnSpPr>
        <p:spPr>
          <a:xfrm flipV="1">
            <a:off x="4525879" y="4738437"/>
            <a:ext cx="1726531" cy="358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Rectangle 3">
            <a:extLst>
              <a:ext uri="{FF2B5EF4-FFF2-40B4-BE49-F238E27FC236}">
                <a16:creationId xmlns:a16="http://schemas.microsoft.com/office/drawing/2014/main" id="{C95B4D38-F49A-D421-D014-FA3C54B9C0FB}"/>
              </a:ext>
            </a:extLst>
          </p:cNvPr>
          <p:cNvSpPr/>
          <p:nvPr/>
        </p:nvSpPr>
        <p:spPr>
          <a:xfrm>
            <a:off x="895911" y="4784352"/>
            <a:ext cx="392207" cy="257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11856-B51F-FFEA-8933-E4AE9B2F5B79}"/>
              </a:ext>
            </a:extLst>
          </p:cNvPr>
          <p:cNvSpPr/>
          <p:nvPr/>
        </p:nvSpPr>
        <p:spPr>
          <a:xfrm>
            <a:off x="3358403" y="4299696"/>
            <a:ext cx="504265" cy="246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263FC738-C8C1-1324-3441-3CA7AC13C050}"/>
              </a:ext>
            </a:extLst>
          </p:cNvPr>
          <p:cNvPicPr>
            <a:picLocks noChangeAspect="1"/>
          </p:cNvPicPr>
          <p:nvPr/>
        </p:nvPicPr>
        <p:blipFill>
          <a:blip r:embed="rId2"/>
          <a:stretch>
            <a:fillRect/>
          </a:stretch>
        </p:blipFill>
        <p:spPr>
          <a:xfrm>
            <a:off x="0" y="1"/>
            <a:ext cx="9144000" cy="6858000"/>
          </a:xfrm>
          <a:prstGeom prst="rect">
            <a:avLst/>
          </a:prstGeom>
        </p:spPr>
      </p:pic>
      <p:pic>
        <p:nvPicPr>
          <p:cNvPr id="4" name="Picture 4">
            <a:extLst>
              <a:ext uri="{FF2B5EF4-FFF2-40B4-BE49-F238E27FC236}">
                <a16:creationId xmlns:a16="http://schemas.microsoft.com/office/drawing/2014/main" id="{E2791862-7D3E-15B0-97AE-0CADD507FC8E}"/>
              </a:ext>
            </a:extLst>
          </p:cNvPr>
          <p:cNvPicPr>
            <a:picLocks noChangeAspect="1"/>
          </p:cNvPicPr>
          <p:nvPr/>
        </p:nvPicPr>
        <p:blipFill>
          <a:blip r:embed="rId3"/>
          <a:stretch>
            <a:fillRect/>
          </a:stretch>
        </p:blipFill>
        <p:spPr>
          <a:xfrm>
            <a:off x="342900" y="1260648"/>
            <a:ext cx="8547846" cy="4202233"/>
          </a:xfrm>
          <a:prstGeom prst="rect">
            <a:avLst/>
          </a:prstGeom>
        </p:spPr>
      </p:pic>
    </p:spTree>
    <p:extLst>
      <p:ext uri="{BB962C8B-B14F-4D97-AF65-F5344CB8AC3E}">
        <p14:creationId xmlns:p14="http://schemas.microsoft.com/office/powerpoint/2010/main" val="11850780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85702AA9-6536-5BD8-2D31-DBEA76854F84}"/>
              </a:ext>
            </a:extLst>
          </p:cNvPr>
          <p:cNvPicPr>
            <a:picLocks noChangeAspect="1"/>
          </p:cNvPicPr>
          <p:nvPr/>
        </p:nvPicPr>
        <p:blipFill>
          <a:blip r:embed="rId3"/>
          <a:stretch>
            <a:fillRect/>
          </a:stretch>
        </p:blipFill>
        <p:spPr>
          <a:xfrm>
            <a:off x="0" y="1"/>
            <a:ext cx="9144000" cy="6858000"/>
          </a:xfrm>
          <a:prstGeom prst="rect">
            <a:avLst/>
          </a:prstGeom>
        </p:spPr>
      </p:pic>
      <p:sp>
        <p:nvSpPr>
          <p:cNvPr id="184" name="Google Shape;184;p26"/>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00358"/>
              <a:buNone/>
            </a:pPr>
            <a:r>
              <a:rPr lang="en-GB" sz="3100" i="0">
                <a:solidFill>
                  <a:schemeClr val="dk1"/>
                </a:solidFill>
                <a:latin typeface="Arial"/>
                <a:ea typeface="Arial"/>
                <a:cs typeface="Arial"/>
                <a:sym typeface="Arial"/>
              </a:rPr>
              <a:t>Height Adjustment </a:t>
            </a:r>
            <a:br>
              <a:rPr lang="en-GB" sz="1800" i="1">
                <a:solidFill>
                  <a:srgbClr val="44546A"/>
                </a:solidFill>
                <a:latin typeface="Calibri"/>
                <a:ea typeface="Calibri"/>
                <a:cs typeface="Calibri"/>
                <a:sym typeface="Calibri"/>
              </a:rPr>
            </a:br>
            <a:endParaRPr/>
          </a:p>
        </p:txBody>
      </p:sp>
      <p:sp>
        <p:nvSpPr>
          <p:cNvPr id="185" name="Google Shape;185;p26"/>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0" indent="-228594" algn="l" rtl="0">
              <a:lnSpc>
                <a:spcPct val="115000"/>
              </a:lnSpc>
              <a:spcBef>
                <a:spcPts val="0"/>
              </a:spcBef>
              <a:spcAft>
                <a:spcPts val="0"/>
              </a:spcAft>
              <a:buSzPts val="1800"/>
              <a:buNone/>
            </a:pPr>
            <a:endParaRPr/>
          </a:p>
          <a:p>
            <a:pPr marL="457189" lvl="0" indent="-228594" algn="l" rtl="0">
              <a:lnSpc>
                <a:spcPct val="115000"/>
              </a:lnSpc>
              <a:spcBef>
                <a:spcPts val="0"/>
              </a:spcBef>
              <a:spcAft>
                <a:spcPts val="0"/>
              </a:spcAft>
              <a:buSzPts val="1800"/>
              <a:buNone/>
            </a:pPr>
            <a:endParaRPr/>
          </a:p>
          <a:p>
            <a:pPr marL="457189" lvl="0" indent="-228594" algn="l" rtl="0">
              <a:lnSpc>
                <a:spcPct val="115000"/>
              </a:lnSpc>
              <a:spcBef>
                <a:spcPts val="0"/>
              </a:spcBef>
              <a:spcAft>
                <a:spcPts val="0"/>
              </a:spcAft>
              <a:buSzPts val="1800"/>
              <a:buNone/>
            </a:pPr>
            <a:endParaRPr/>
          </a:p>
          <a:p>
            <a:pPr marL="457189" lvl="0" indent="-228594" algn="l" rtl="0">
              <a:lnSpc>
                <a:spcPct val="115000"/>
              </a:lnSpc>
              <a:spcBef>
                <a:spcPts val="0"/>
              </a:spcBef>
              <a:spcAft>
                <a:spcPts val="0"/>
              </a:spcAft>
              <a:buSzPts val="1800"/>
              <a:buNone/>
            </a:pPr>
            <a:endParaRPr/>
          </a:p>
          <a:p>
            <a:pPr marL="457189" lvl="0" indent="-228594" algn="l" rtl="0">
              <a:lnSpc>
                <a:spcPct val="115000"/>
              </a:lnSpc>
              <a:spcBef>
                <a:spcPts val="0"/>
              </a:spcBef>
              <a:spcAft>
                <a:spcPts val="0"/>
              </a:spcAft>
              <a:buSzPts val="1800"/>
              <a:buNone/>
            </a:pPr>
            <a:endParaRPr/>
          </a:p>
          <a:p>
            <a:pPr marL="457189" lvl="0" indent="-228594" algn="l" rtl="0">
              <a:lnSpc>
                <a:spcPct val="115000"/>
              </a:lnSpc>
              <a:spcBef>
                <a:spcPts val="0"/>
              </a:spcBef>
              <a:spcAft>
                <a:spcPts val="0"/>
              </a:spcAft>
              <a:buSzPts val="1800"/>
              <a:buNone/>
            </a:pPr>
            <a:endParaRPr/>
          </a:p>
          <a:p>
            <a:pPr marL="457189" lvl="0" indent="-228594" algn="l" rtl="0">
              <a:lnSpc>
                <a:spcPct val="115000"/>
              </a:lnSpc>
              <a:spcBef>
                <a:spcPts val="0"/>
              </a:spcBef>
              <a:spcAft>
                <a:spcPts val="0"/>
              </a:spcAft>
              <a:buSzPts val="1800"/>
              <a:buNone/>
            </a:pPr>
            <a:endParaRPr/>
          </a:p>
          <a:p>
            <a:pPr marL="457189" lvl="0" indent="-228594" algn="l" rtl="0">
              <a:lnSpc>
                <a:spcPct val="115000"/>
              </a:lnSpc>
              <a:spcBef>
                <a:spcPts val="0"/>
              </a:spcBef>
              <a:spcAft>
                <a:spcPts val="0"/>
              </a:spcAft>
              <a:buSzPts val="1800"/>
              <a:buNone/>
            </a:pPr>
            <a:endParaRPr/>
          </a:p>
          <a:p>
            <a:pPr marL="457189" lvl="0" indent="-228594" algn="l" rtl="0">
              <a:lnSpc>
                <a:spcPct val="115000"/>
              </a:lnSpc>
              <a:spcBef>
                <a:spcPts val="0"/>
              </a:spcBef>
              <a:spcAft>
                <a:spcPts val="0"/>
              </a:spcAft>
              <a:buSzPts val="1800"/>
              <a:buNone/>
            </a:pPr>
            <a:endParaRPr/>
          </a:p>
          <a:p>
            <a:pPr marL="457189" lvl="0" indent="-342892" algn="l" rtl="0">
              <a:lnSpc>
                <a:spcPct val="115000"/>
              </a:lnSpc>
              <a:spcBef>
                <a:spcPts val="0"/>
              </a:spcBef>
              <a:spcAft>
                <a:spcPts val="0"/>
              </a:spcAft>
              <a:buSzPts val="1800"/>
              <a:buChar char="●"/>
            </a:pPr>
            <a:endParaRPr lang="en-GB" sz="1800" i="0">
              <a:solidFill>
                <a:srgbClr val="000000"/>
              </a:solidFill>
              <a:latin typeface="Calibri"/>
              <a:ea typeface="Calibri"/>
              <a:cs typeface="Calibri"/>
              <a:sym typeface="Calibri"/>
            </a:endParaRPr>
          </a:p>
          <a:p>
            <a:pPr marL="457189" lvl="0" indent="-342892" algn="l" rtl="0">
              <a:lnSpc>
                <a:spcPct val="115000"/>
              </a:lnSpc>
              <a:spcBef>
                <a:spcPts val="0"/>
              </a:spcBef>
              <a:spcAft>
                <a:spcPts val="0"/>
              </a:spcAft>
              <a:buSzPts val="1800"/>
              <a:buChar char="●"/>
            </a:pPr>
            <a:endParaRPr lang="en-GB" sz="1800">
              <a:latin typeface="Calibri"/>
              <a:ea typeface="Calibri"/>
              <a:cs typeface="Calibri"/>
              <a:sym typeface="Calibri"/>
            </a:endParaRPr>
          </a:p>
          <a:p>
            <a:pPr marL="457189" lvl="0" indent="-342892" algn="l" rtl="0">
              <a:lnSpc>
                <a:spcPct val="115000"/>
              </a:lnSpc>
              <a:spcBef>
                <a:spcPts val="0"/>
              </a:spcBef>
              <a:spcAft>
                <a:spcPts val="0"/>
              </a:spcAft>
              <a:buSzPts val="1800"/>
              <a:buChar char="●"/>
            </a:pPr>
            <a:r>
              <a:rPr lang="en-GB" sz="1800" i="0">
                <a:solidFill>
                  <a:srgbClr val="000000"/>
                </a:solidFill>
                <a:latin typeface="Calibri"/>
                <a:ea typeface="Calibri"/>
                <a:cs typeface="Calibri"/>
                <a:sym typeface="Calibri"/>
              </a:rPr>
              <a:t>Detect the height of the player by signal difference of ultrasonic sensors. </a:t>
            </a:r>
            <a:endParaRPr sz="1800" i="1">
              <a:solidFill>
                <a:srgbClr val="44546A"/>
              </a:solidFill>
              <a:latin typeface="Calibri"/>
              <a:ea typeface="Calibri"/>
              <a:cs typeface="Calibri"/>
              <a:sym typeface="Calibri"/>
            </a:endParaRPr>
          </a:p>
          <a:p>
            <a:pPr marL="457189" lvl="0" indent="-228594" algn="l" rtl="0">
              <a:lnSpc>
                <a:spcPct val="115000"/>
              </a:lnSpc>
              <a:spcBef>
                <a:spcPts val="0"/>
              </a:spcBef>
              <a:spcAft>
                <a:spcPts val="0"/>
              </a:spcAft>
              <a:buSzPts val="1800"/>
              <a:buNone/>
            </a:pPr>
            <a:endParaRPr/>
          </a:p>
        </p:txBody>
      </p:sp>
      <p:pic>
        <p:nvPicPr>
          <p:cNvPr id="186" name="Google Shape;186;p26"/>
          <p:cNvPicPr preferRelativeResize="0"/>
          <p:nvPr/>
        </p:nvPicPr>
        <p:blipFill rotWithShape="1">
          <a:blip r:embed="rId4">
            <a:alphaModFix/>
          </a:blip>
          <a:srcRect/>
          <a:stretch/>
        </p:blipFill>
        <p:spPr>
          <a:xfrm>
            <a:off x="379820" y="1356967"/>
            <a:ext cx="2599049" cy="3174745"/>
          </a:xfrm>
          <a:prstGeom prst="rect">
            <a:avLst/>
          </a:prstGeom>
          <a:noFill/>
          <a:ln>
            <a:noFill/>
          </a:ln>
        </p:spPr>
      </p:pic>
      <p:sp>
        <p:nvSpPr>
          <p:cNvPr id="188" name="Google Shape;188;p26"/>
          <p:cNvSpPr txBox="1"/>
          <p:nvPr/>
        </p:nvSpPr>
        <p:spPr>
          <a:xfrm>
            <a:off x="5399314" y="3165022"/>
            <a:ext cx="3272972"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739A5309-CFC4-99AA-F0DE-BA9D076FF814}"/>
              </a:ext>
            </a:extLst>
          </p:cNvPr>
          <p:cNvPicPr>
            <a:picLocks noChangeAspect="1"/>
          </p:cNvPicPr>
          <p:nvPr/>
        </p:nvPicPr>
        <p:blipFill>
          <a:blip r:embed="rId5"/>
          <a:stretch>
            <a:fillRect/>
          </a:stretch>
        </p:blipFill>
        <p:spPr>
          <a:xfrm>
            <a:off x="3339779" y="1528034"/>
            <a:ext cx="4570557" cy="2827149"/>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3" name="Picture 12" descr="Shape&#10;&#10;Description automatically generated with medium confidence">
            <a:extLst>
              <a:ext uri="{FF2B5EF4-FFF2-40B4-BE49-F238E27FC236}">
                <a16:creationId xmlns:a16="http://schemas.microsoft.com/office/drawing/2014/main" id="{D7096115-7C70-7504-38AA-E565175EA2CD}"/>
              </a:ext>
            </a:extLst>
          </p:cNvPr>
          <p:cNvPicPr>
            <a:picLocks noChangeAspect="1"/>
          </p:cNvPicPr>
          <p:nvPr/>
        </p:nvPicPr>
        <p:blipFill>
          <a:blip r:embed="rId3"/>
          <a:stretch>
            <a:fillRect/>
          </a:stretch>
        </p:blipFill>
        <p:spPr>
          <a:xfrm>
            <a:off x="0" y="1"/>
            <a:ext cx="9144000" cy="6858000"/>
          </a:xfrm>
          <a:prstGeom prst="rect">
            <a:avLst/>
          </a:prstGeom>
        </p:spPr>
      </p:pic>
      <p:sp>
        <p:nvSpPr>
          <p:cNvPr id="193" name="Google Shape;193;p27"/>
          <p:cNvSpPr txBox="1"/>
          <p:nvPr/>
        </p:nvSpPr>
        <p:spPr>
          <a:xfrm>
            <a:off x="3684995" y="1970386"/>
            <a:ext cx="5250600" cy="341627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just" rtl="0">
              <a:lnSpc>
                <a:spcPct val="150000"/>
              </a:lnSpc>
              <a:spcBef>
                <a:spcPts val="0"/>
              </a:spcBef>
              <a:spcAft>
                <a:spcPts val="0"/>
              </a:spcAft>
              <a:buNone/>
            </a:pPr>
            <a:r>
              <a:rPr lang="en-GB" sz="1800" b="0" i="0" u="none" strike="noStrike" cap="none">
                <a:solidFill>
                  <a:srgbClr val="000000"/>
                </a:solidFill>
                <a:latin typeface="Calibri"/>
                <a:ea typeface="Calibri"/>
                <a:cs typeface="Calibri"/>
                <a:sym typeface="Calibri"/>
              </a:rPr>
              <a:t>This part is used to adjust the height of the machine according to the player’s height. </a:t>
            </a:r>
            <a:endParaRPr sz="2000"/>
          </a:p>
          <a:p>
            <a:pPr marL="0" marR="0" lvl="0" indent="0" algn="just" rtl="0">
              <a:lnSpc>
                <a:spcPct val="150000"/>
              </a:lnSpc>
              <a:spcBef>
                <a:spcPts val="0"/>
              </a:spcBef>
              <a:spcAft>
                <a:spcPts val="0"/>
              </a:spcAft>
              <a:buNone/>
            </a:pPr>
            <a:r>
              <a:rPr lang="en-GB" sz="1800" b="0" i="0" u="none" strike="noStrike" cap="none">
                <a:solidFill>
                  <a:srgbClr val="000000"/>
                </a:solidFill>
                <a:latin typeface="Calibri"/>
                <a:ea typeface="Calibri"/>
                <a:cs typeface="Calibri"/>
                <a:sym typeface="Calibri"/>
              </a:rPr>
              <a:t>The cog which is in the stepper motor rotates according to the ultrasonic </a:t>
            </a:r>
            <a:r>
              <a:rPr lang="en-GB" sz="1800">
                <a:latin typeface="Calibri"/>
                <a:ea typeface="Calibri"/>
                <a:cs typeface="Calibri"/>
                <a:sym typeface="Calibri"/>
              </a:rPr>
              <a:t>sensor</a:t>
            </a:r>
            <a:r>
              <a:rPr lang="en-GB" sz="1800" b="0" i="0" u="none" strike="noStrike" cap="none">
                <a:solidFill>
                  <a:srgbClr val="000000"/>
                </a:solidFill>
                <a:latin typeface="Calibri"/>
                <a:ea typeface="Calibri"/>
                <a:cs typeface="Calibri"/>
                <a:sym typeface="Calibri"/>
              </a:rPr>
              <a:t> detection. And the cog in the machine rotates according to the cog in the stepper motor and the screw in the bottom of the machine adjusts the height.</a:t>
            </a:r>
            <a:endParaRPr sz="2000"/>
          </a:p>
          <a:p>
            <a:pPr marL="0" marR="0" lvl="0" indent="0" algn="just" rtl="0">
              <a:lnSpc>
                <a:spcPct val="15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pic>
        <p:nvPicPr>
          <p:cNvPr id="194" name="Google Shape;194;p27"/>
          <p:cNvPicPr preferRelativeResize="0"/>
          <p:nvPr/>
        </p:nvPicPr>
        <p:blipFill rotWithShape="1">
          <a:blip r:embed="rId4">
            <a:alphaModFix/>
          </a:blip>
          <a:srcRect/>
          <a:stretch/>
        </p:blipFill>
        <p:spPr>
          <a:xfrm>
            <a:off x="152401" y="1834176"/>
            <a:ext cx="3563257" cy="2637132"/>
          </a:xfrm>
          <a:prstGeom prst="rect">
            <a:avLst/>
          </a:prstGeom>
          <a:noFill/>
          <a:ln>
            <a:noFill/>
          </a:ln>
        </p:spPr>
      </p:pic>
      <p:sp>
        <p:nvSpPr>
          <p:cNvPr id="195" name="Google Shape;195;p27"/>
          <p:cNvSpPr txBox="1"/>
          <p:nvPr/>
        </p:nvSpPr>
        <p:spPr>
          <a:xfrm>
            <a:off x="152400" y="1834176"/>
            <a:ext cx="1781700" cy="615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Screw thread and nut</a:t>
            </a:r>
            <a:endParaRPr sz="1400" b="0" i="0" u="none" strike="noStrike" cap="none">
              <a:solidFill>
                <a:srgbClr val="000000"/>
              </a:solidFill>
              <a:latin typeface="Arial"/>
              <a:ea typeface="Arial"/>
              <a:cs typeface="Arial"/>
              <a:sym typeface="Arial"/>
            </a:endParaRPr>
          </a:p>
        </p:txBody>
      </p:sp>
      <p:sp>
        <p:nvSpPr>
          <p:cNvPr id="196" name="Google Shape;196;p27"/>
          <p:cNvSpPr txBox="1"/>
          <p:nvPr/>
        </p:nvSpPr>
        <p:spPr>
          <a:xfrm>
            <a:off x="2035872" y="1582165"/>
            <a:ext cx="1872107"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Machine upper body</a:t>
            </a:r>
            <a:endParaRPr sz="1400" b="0" i="0" u="none" strike="noStrike" cap="none">
              <a:solidFill>
                <a:srgbClr val="000000"/>
              </a:solidFill>
              <a:latin typeface="Arial"/>
              <a:ea typeface="Arial"/>
              <a:cs typeface="Arial"/>
              <a:sym typeface="Arial"/>
            </a:endParaRPr>
          </a:p>
        </p:txBody>
      </p:sp>
      <p:sp>
        <p:nvSpPr>
          <p:cNvPr id="197" name="Google Shape;197;p27"/>
          <p:cNvSpPr txBox="1"/>
          <p:nvPr/>
        </p:nvSpPr>
        <p:spPr>
          <a:xfrm>
            <a:off x="2514726" y="2330133"/>
            <a:ext cx="9144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Cogs</a:t>
            </a:r>
            <a:endParaRPr sz="1400" b="0" i="0" u="none" strike="noStrike" cap="none">
              <a:solidFill>
                <a:srgbClr val="000000"/>
              </a:solidFill>
              <a:latin typeface="Arial"/>
              <a:ea typeface="Arial"/>
              <a:cs typeface="Arial"/>
              <a:sym typeface="Arial"/>
            </a:endParaRPr>
          </a:p>
        </p:txBody>
      </p:sp>
      <p:cxnSp>
        <p:nvCxnSpPr>
          <p:cNvPr id="198" name="Google Shape;198;p27"/>
          <p:cNvCxnSpPr/>
          <p:nvPr/>
        </p:nvCxnSpPr>
        <p:spPr>
          <a:xfrm>
            <a:off x="711200" y="2344965"/>
            <a:ext cx="914400" cy="841829"/>
          </a:xfrm>
          <a:prstGeom prst="straightConnector1">
            <a:avLst/>
          </a:prstGeom>
          <a:noFill/>
          <a:ln w="12700" cap="flat" cmpd="sng">
            <a:solidFill>
              <a:schemeClr val="dk1"/>
            </a:solidFill>
            <a:prstDash val="solid"/>
            <a:round/>
            <a:headEnd type="none" w="sm" len="sm"/>
            <a:tailEnd type="triangle" w="med" len="med"/>
          </a:ln>
        </p:spPr>
      </p:cxnSp>
      <p:cxnSp>
        <p:nvCxnSpPr>
          <p:cNvPr id="199" name="Google Shape;199;p27"/>
          <p:cNvCxnSpPr/>
          <p:nvPr/>
        </p:nvCxnSpPr>
        <p:spPr>
          <a:xfrm flipH="1">
            <a:off x="2043124" y="1872325"/>
            <a:ext cx="823448" cy="657908"/>
          </a:xfrm>
          <a:prstGeom prst="straightConnector1">
            <a:avLst/>
          </a:prstGeom>
          <a:noFill/>
          <a:ln w="12700" cap="flat" cmpd="sng">
            <a:solidFill>
              <a:schemeClr val="dk1"/>
            </a:solidFill>
            <a:prstDash val="solid"/>
            <a:round/>
            <a:headEnd type="none" w="sm" len="sm"/>
            <a:tailEnd type="triangle" w="med" len="med"/>
          </a:ln>
        </p:spPr>
      </p:cxnSp>
      <p:cxnSp>
        <p:nvCxnSpPr>
          <p:cNvPr id="200" name="Google Shape;200;p27"/>
          <p:cNvCxnSpPr/>
          <p:nvPr/>
        </p:nvCxnSpPr>
        <p:spPr>
          <a:xfrm flipH="1">
            <a:off x="2118659" y="2578605"/>
            <a:ext cx="457081" cy="120038"/>
          </a:xfrm>
          <a:prstGeom prst="straightConnector1">
            <a:avLst/>
          </a:prstGeom>
          <a:noFill/>
          <a:ln w="12700" cap="flat" cmpd="sng">
            <a:solidFill>
              <a:schemeClr val="dk1"/>
            </a:solidFill>
            <a:prstDash val="solid"/>
            <a:round/>
            <a:headEnd type="none" w="sm" len="sm"/>
            <a:tailEnd type="triangle" w="med" len="med"/>
          </a:ln>
        </p:spPr>
      </p:cxnSp>
      <p:cxnSp>
        <p:nvCxnSpPr>
          <p:cNvPr id="201" name="Google Shape;201;p27"/>
          <p:cNvCxnSpPr/>
          <p:nvPr/>
        </p:nvCxnSpPr>
        <p:spPr>
          <a:xfrm flipH="1">
            <a:off x="2250741" y="2638624"/>
            <a:ext cx="365038" cy="464457"/>
          </a:xfrm>
          <a:prstGeom prst="straightConnector1">
            <a:avLst/>
          </a:prstGeom>
          <a:noFill/>
          <a:ln w="12700" cap="flat" cmpd="sng">
            <a:solidFill>
              <a:schemeClr val="dk1"/>
            </a:solidFill>
            <a:prstDash val="solid"/>
            <a:round/>
            <a:headEnd type="none" w="sm" len="sm"/>
            <a:tailEnd type="triangle" w="med" len="med"/>
          </a:ln>
        </p:spPr>
      </p:cxnSp>
      <p:sp>
        <p:nvSpPr>
          <p:cNvPr id="202" name="Google Shape;202;p27"/>
          <p:cNvSpPr txBox="1"/>
          <p:nvPr/>
        </p:nvSpPr>
        <p:spPr>
          <a:xfrm>
            <a:off x="1586220" y="4523279"/>
            <a:ext cx="1329043"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Stepper motor</a:t>
            </a:r>
            <a:endParaRPr sz="1867"/>
          </a:p>
        </p:txBody>
      </p:sp>
      <p:cxnSp>
        <p:nvCxnSpPr>
          <p:cNvPr id="203" name="Google Shape;203;p27"/>
          <p:cNvCxnSpPr/>
          <p:nvPr/>
        </p:nvCxnSpPr>
        <p:spPr>
          <a:xfrm rot="10800000">
            <a:off x="2341084" y="3543210"/>
            <a:ext cx="107648" cy="1028149"/>
          </a:xfrm>
          <a:prstGeom prst="straightConnector1">
            <a:avLst/>
          </a:prstGeom>
          <a:noFill/>
          <a:ln w="12700" cap="flat" cmpd="sng">
            <a:solidFill>
              <a:schemeClr val="dk1"/>
            </a:solidFill>
            <a:prstDash val="solid"/>
            <a:round/>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75408392-C503-FC22-A253-521A9C382032}"/>
              </a:ext>
            </a:extLst>
          </p:cNvPr>
          <p:cNvPicPr>
            <a:picLocks noChangeAspect="1"/>
          </p:cNvPicPr>
          <p:nvPr/>
        </p:nvPicPr>
        <p:blipFill>
          <a:blip r:embed="rId3"/>
          <a:stretch>
            <a:fillRect/>
          </a:stretch>
        </p:blipFill>
        <p:spPr>
          <a:xfrm>
            <a:off x="0" y="1"/>
            <a:ext cx="9144000" cy="6858000"/>
          </a:xfrm>
          <a:prstGeom prst="rect">
            <a:avLst/>
          </a:prstGeom>
        </p:spPr>
      </p:pic>
      <p:sp>
        <p:nvSpPr>
          <p:cNvPr id="118" name="Google Shape;118;p20"/>
          <p:cNvSpPr txBox="1">
            <a:spLocks noGrp="1"/>
          </p:cNvSpPr>
          <p:nvPr>
            <p:ph type="body" idx="1"/>
          </p:nvPr>
        </p:nvSpPr>
        <p:spPr>
          <a:xfrm>
            <a:off x="207390" y="197964"/>
            <a:ext cx="8616099" cy="64856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1" indent="0" algn="l" rtl="0">
              <a:lnSpc>
                <a:spcPct val="170000"/>
              </a:lnSpc>
              <a:spcBef>
                <a:spcPts val="0"/>
              </a:spcBef>
              <a:spcAft>
                <a:spcPts val="0"/>
              </a:spcAft>
              <a:buSzPct val="87500"/>
              <a:buNone/>
            </a:pPr>
            <a:r>
              <a:rPr lang="en-GB" sz="2400" b="1">
                <a:solidFill>
                  <a:srgbClr val="333333"/>
                </a:solidFill>
                <a:latin typeface="Arial" panose="020B0604020202020204" pitchFamily="34" charset="0"/>
                <a:ea typeface="Calibri"/>
                <a:cs typeface="Arial" panose="020B0604020202020204" pitchFamily="34" charset="0"/>
                <a:sym typeface="Calibri"/>
              </a:rPr>
              <a:t>How to Make/Build Combinations?</a:t>
            </a:r>
            <a:endParaRPr lang="en-GB" sz="2400">
              <a:solidFill>
                <a:schemeClr val="dk1"/>
              </a:solidFill>
              <a:latin typeface="Arial" panose="020B0604020202020204" pitchFamily="34" charset="0"/>
              <a:ea typeface="Calibri"/>
              <a:cs typeface="Arial" panose="020B0604020202020204" pitchFamily="34" charset="0"/>
              <a:sym typeface="Calibri"/>
            </a:endParaRPr>
          </a:p>
          <a:p>
            <a:pPr marL="457189" lvl="1" indent="0" algn="l" rtl="0">
              <a:lnSpc>
                <a:spcPct val="170000"/>
              </a:lnSpc>
              <a:spcBef>
                <a:spcPts val="0"/>
              </a:spcBef>
              <a:spcAft>
                <a:spcPts val="0"/>
              </a:spcAft>
              <a:buSzPct val="87500"/>
              <a:buNone/>
            </a:pPr>
            <a:r>
              <a:rPr lang="en-GB" sz="1800">
                <a:solidFill>
                  <a:schemeClr val="dk1"/>
                </a:solidFill>
                <a:latin typeface="Arial" panose="020B0604020202020204" pitchFamily="34" charset="0"/>
                <a:ea typeface="Calibri"/>
                <a:cs typeface="Arial" panose="020B0604020202020204" pitchFamily="34" charset="0"/>
                <a:sym typeface="Calibri"/>
              </a:rPr>
              <a:t>Players have freedom to build their fighting combinations in the opinion of their own.</a:t>
            </a:r>
          </a:p>
          <a:p>
            <a:pPr marL="457189" lvl="1" indent="0" algn="l" rtl="0">
              <a:lnSpc>
                <a:spcPct val="170000"/>
              </a:lnSpc>
              <a:spcBef>
                <a:spcPts val="0"/>
              </a:spcBef>
              <a:spcAft>
                <a:spcPts val="0"/>
              </a:spcAft>
              <a:buSzPct val="87500"/>
              <a:buNone/>
            </a:pPr>
            <a:r>
              <a:rPr lang="en-US" sz="1800"/>
              <a:t>Recommended by the expert players </a:t>
            </a:r>
            <a:endParaRPr lang="en-GB" sz="1800">
              <a:solidFill>
                <a:schemeClr val="dk1"/>
              </a:solidFill>
              <a:latin typeface="Arial" panose="020B0604020202020204" pitchFamily="34" charset="0"/>
              <a:ea typeface="Calibri"/>
              <a:cs typeface="Arial" panose="020B0604020202020204" pitchFamily="34" charset="0"/>
              <a:sym typeface="Calibri"/>
            </a:endParaRPr>
          </a:p>
          <a:p>
            <a:pPr marL="457189" lvl="1" indent="0" algn="l" rtl="0">
              <a:lnSpc>
                <a:spcPct val="170000"/>
              </a:lnSpc>
              <a:spcBef>
                <a:spcPts val="0"/>
              </a:spcBef>
              <a:spcAft>
                <a:spcPts val="0"/>
              </a:spcAft>
              <a:buSzPct val="87500"/>
              <a:buNone/>
            </a:pPr>
            <a:r>
              <a:rPr lang="en-GB" sz="2000">
                <a:solidFill>
                  <a:schemeClr val="dk1"/>
                </a:solidFill>
                <a:latin typeface="Arial" panose="020B0604020202020204" pitchFamily="34" charset="0"/>
                <a:ea typeface="Calibri"/>
                <a:cs typeface="Arial" panose="020B0604020202020204" pitchFamily="34" charset="0"/>
                <a:sym typeface="Calibri"/>
              </a:rPr>
              <a:t> </a:t>
            </a:r>
            <a:r>
              <a:rPr lang="en-GB" sz="2400" b="1">
                <a:solidFill>
                  <a:schemeClr val="dk1"/>
                </a:solidFill>
                <a:latin typeface="Arial" panose="020B0604020202020204" pitchFamily="34" charset="0"/>
                <a:ea typeface="Calibri"/>
                <a:cs typeface="Arial" panose="020B0604020202020204" pitchFamily="34" charset="0"/>
                <a:sym typeface="Calibri"/>
              </a:rPr>
              <a:t>What is the Novelty?</a:t>
            </a:r>
            <a:endParaRPr sz="300">
              <a:latin typeface="Arial" panose="020B0604020202020204" pitchFamily="34" charset="0"/>
              <a:cs typeface="Arial" panose="020B0604020202020204" pitchFamily="34" charset="0"/>
            </a:endParaRPr>
          </a:p>
          <a:p>
            <a:pPr marL="457189" lvl="1" indent="0" algn="l" rtl="0">
              <a:lnSpc>
                <a:spcPct val="170000"/>
              </a:lnSpc>
              <a:spcBef>
                <a:spcPts val="800"/>
              </a:spcBef>
              <a:spcAft>
                <a:spcPts val="0"/>
              </a:spcAft>
              <a:buSzPct val="87500"/>
              <a:buNone/>
            </a:pPr>
            <a:r>
              <a:rPr lang="en-GB" sz="1800">
                <a:solidFill>
                  <a:schemeClr val="dk1"/>
                </a:solidFill>
                <a:latin typeface="Arial" panose="020B0604020202020204" pitchFamily="34" charset="0"/>
                <a:ea typeface="Calibri"/>
                <a:cs typeface="Arial" panose="020B0604020202020204" pitchFamily="34" charset="0"/>
                <a:sym typeface="Calibri"/>
              </a:rPr>
              <a:t>While many fighters train with a punching bag, it's not really a </a:t>
            </a:r>
            <a:r>
              <a:rPr lang="en-GB" sz="1800" i="1">
                <a:solidFill>
                  <a:schemeClr val="dk1"/>
                </a:solidFill>
                <a:latin typeface="Arial" panose="020B0604020202020204" pitchFamily="34" charset="0"/>
                <a:ea typeface="Calibri"/>
                <a:cs typeface="Arial" panose="020B0604020202020204" pitchFamily="34" charset="0"/>
                <a:sym typeface="Calibri"/>
              </a:rPr>
              <a:t>fair</a:t>
            </a:r>
            <a:r>
              <a:rPr lang="en-GB" sz="1800">
                <a:solidFill>
                  <a:schemeClr val="dk1"/>
                </a:solidFill>
                <a:latin typeface="Arial" panose="020B0604020202020204" pitchFamily="34" charset="0"/>
                <a:ea typeface="Calibri"/>
                <a:cs typeface="Arial" panose="020B0604020202020204" pitchFamily="34" charset="0"/>
                <a:sym typeface="Calibri"/>
              </a:rPr>
              <a:t> fight – after all, the bag can't punch back. But this machine can do that.</a:t>
            </a:r>
            <a:endParaRPr sz="500">
              <a:latin typeface="Arial" panose="020B0604020202020204" pitchFamily="34" charset="0"/>
              <a:cs typeface="Arial" panose="020B0604020202020204" pitchFamily="34" charset="0"/>
            </a:endParaRPr>
          </a:p>
          <a:p>
            <a:pPr marL="157476" marR="0" lvl="0" indent="0" algn="l" rtl="0">
              <a:lnSpc>
                <a:spcPct val="150000"/>
              </a:lnSpc>
              <a:spcBef>
                <a:spcPts val="800"/>
              </a:spcBef>
              <a:spcAft>
                <a:spcPts val="0"/>
              </a:spcAft>
              <a:buSzPts val="1800"/>
              <a:buNone/>
            </a:pPr>
            <a:r>
              <a:rPr lang="en-GB" sz="1700">
                <a:latin typeface="Calibri"/>
                <a:ea typeface="Calibri"/>
                <a:cs typeface="Calibri"/>
                <a:sym typeface="Calibri"/>
              </a:rPr>
              <a:t> </a:t>
            </a:r>
            <a:endParaRPr sz="1700"/>
          </a:p>
          <a:p>
            <a:pPr marL="457189" lvl="0" indent="-228594" algn="l" rtl="0">
              <a:lnSpc>
                <a:spcPct val="115000"/>
              </a:lnSpc>
              <a:spcBef>
                <a:spcPts val="1370"/>
              </a:spcBef>
              <a:spcAft>
                <a:spcPts val="0"/>
              </a:spcAft>
              <a:buSzPts val="1800"/>
              <a:buNone/>
            </a:pPr>
            <a:endParaRPr/>
          </a:p>
        </p:txBody>
      </p:sp>
      <p:pic>
        <p:nvPicPr>
          <p:cNvPr id="119" name="Google Shape;119;p20" descr="A person working out in a gym&#10;&#10;Description automatically generated with low confidence"/>
          <p:cNvPicPr preferRelativeResize="0"/>
          <p:nvPr/>
        </p:nvPicPr>
        <p:blipFill rotWithShape="1">
          <a:blip r:embed="rId4">
            <a:alphaModFix amt="70000"/>
          </a:blip>
          <a:srcRect/>
          <a:stretch/>
        </p:blipFill>
        <p:spPr>
          <a:xfrm>
            <a:off x="3374797" y="4119513"/>
            <a:ext cx="3544478" cy="234727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670E9084-F8A0-717C-B145-91D2CDF9E4D3}"/>
              </a:ext>
            </a:extLst>
          </p:cNvPr>
          <p:cNvPicPr>
            <a:picLocks noChangeAspect="1"/>
          </p:cNvPicPr>
          <p:nvPr/>
        </p:nvPicPr>
        <p:blipFill>
          <a:blip r:embed="rId3"/>
          <a:stretch>
            <a:fillRect/>
          </a:stretch>
        </p:blipFill>
        <p:spPr>
          <a:xfrm>
            <a:off x="0" y="1"/>
            <a:ext cx="9144000" cy="6858000"/>
          </a:xfrm>
          <a:prstGeom prst="rect">
            <a:avLst/>
          </a:prstGeom>
        </p:spPr>
      </p:pic>
      <p:sp>
        <p:nvSpPr>
          <p:cNvPr id="665" name="Google Shape;665;p9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a:t>Circuit diagram</a:t>
            </a:r>
            <a:endParaRPr/>
          </a:p>
        </p:txBody>
      </p:sp>
      <p:pic>
        <p:nvPicPr>
          <p:cNvPr id="4" name="Picture 4" descr="Diagram, schematic&#10;&#10;Description automatically generated">
            <a:extLst>
              <a:ext uri="{FF2B5EF4-FFF2-40B4-BE49-F238E27FC236}">
                <a16:creationId xmlns:a16="http://schemas.microsoft.com/office/drawing/2014/main" id="{258E5D48-B755-1157-1C19-F5531AFD32A2}"/>
              </a:ext>
            </a:extLst>
          </p:cNvPr>
          <p:cNvPicPr>
            <a:picLocks noChangeAspect="1"/>
          </p:cNvPicPr>
          <p:nvPr/>
        </p:nvPicPr>
        <p:blipFill>
          <a:blip r:embed="rId4"/>
          <a:stretch>
            <a:fillRect/>
          </a:stretch>
        </p:blipFill>
        <p:spPr>
          <a:xfrm>
            <a:off x="312822" y="976007"/>
            <a:ext cx="8518356" cy="5728144"/>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10" name="Picture 9" descr="Shape&#10;&#10;Description automatically generated with medium confidence">
            <a:extLst>
              <a:ext uri="{FF2B5EF4-FFF2-40B4-BE49-F238E27FC236}">
                <a16:creationId xmlns:a16="http://schemas.microsoft.com/office/drawing/2014/main" id="{BAF6DF0E-FE87-5AA9-0AEE-D1A91242BE12}"/>
              </a:ext>
            </a:extLst>
          </p:cNvPr>
          <p:cNvPicPr>
            <a:picLocks noChangeAspect="1"/>
          </p:cNvPicPr>
          <p:nvPr/>
        </p:nvPicPr>
        <p:blipFill>
          <a:blip r:embed="rId3"/>
          <a:stretch>
            <a:fillRect/>
          </a:stretch>
        </p:blipFill>
        <p:spPr>
          <a:xfrm>
            <a:off x="0" y="1"/>
            <a:ext cx="9144000" cy="6858000"/>
          </a:xfrm>
          <a:prstGeom prst="rect">
            <a:avLst/>
          </a:prstGeom>
        </p:spPr>
      </p:pic>
      <p:sp>
        <p:nvSpPr>
          <p:cNvPr id="671" name="Google Shape;671;p92"/>
          <p:cNvSpPr txBox="1">
            <a:spLocks noGrp="1"/>
          </p:cNvSpPr>
          <p:nvPr>
            <p:ph type="title"/>
          </p:nvPr>
        </p:nvSpPr>
        <p:spPr>
          <a:xfrm>
            <a:off x="311700" y="122130"/>
            <a:ext cx="8520600" cy="76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3111"/>
              <a:buNone/>
            </a:pPr>
            <a:r>
              <a:rPr lang="en-GB"/>
              <a:t>Codes for stepper motor and HC-SR04</a:t>
            </a:r>
            <a:endParaRPr/>
          </a:p>
        </p:txBody>
      </p:sp>
      <p:pic>
        <p:nvPicPr>
          <p:cNvPr id="2" name="Picture 2" descr="Text&#10;&#10;Description automatically generated">
            <a:extLst>
              <a:ext uri="{FF2B5EF4-FFF2-40B4-BE49-F238E27FC236}">
                <a16:creationId xmlns:a16="http://schemas.microsoft.com/office/drawing/2014/main" id="{069D9036-3200-D66E-622D-C0EB1FB28AE6}"/>
              </a:ext>
            </a:extLst>
          </p:cNvPr>
          <p:cNvPicPr>
            <a:picLocks noChangeAspect="1"/>
          </p:cNvPicPr>
          <p:nvPr/>
        </p:nvPicPr>
        <p:blipFill>
          <a:blip r:embed="rId4"/>
          <a:stretch>
            <a:fillRect/>
          </a:stretch>
        </p:blipFill>
        <p:spPr>
          <a:xfrm>
            <a:off x="2005" y="592876"/>
            <a:ext cx="2372226" cy="3195748"/>
          </a:xfrm>
          <a:prstGeom prst="rect">
            <a:avLst/>
          </a:prstGeom>
        </p:spPr>
      </p:pic>
      <p:pic>
        <p:nvPicPr>
          <p:cNvPr id="3" name="Picture 3" descr="Text&#10;&#10;Description automatically generated">
            <a:extLst>
              <a:ext uri="{FF2B5EF4-FFF2-40B4-BE49-F238E27FC236}">
                <a16:creationId xmlns:a16="http://schemas.microsoft.com/office/drawing/2014/main" id="{A7DF57DD-0245-61CC-1677-7424E47DAEAF}"/>
              </a:ext>
            </a:extLst>
          </p:cNvPr>
          <p:cNvPicPr>
            <a:picLocks noChangeAspect="1"/>
          </p:cNvPicPr>
          <p:nvPr/>
        </p:nvPicPr>
        <p:blipFill>
          <a:blip r:embed="rId5"/>
          <a:stretch>
            <a:fillRect/>
          </a:stretch>
        </p:blipFill>
        <p:spPr>
          <a:xfrm>
            <a:off x="2005" y="3715753"/>
            <a:ext cx="2372227" cy="3156285"/>
          </a:xfrm>
          <a:prstGeom prst="rect">
            <a:avLst/>
          </a:prstGeom>
        </p:spPr>
      </p:pic>
      <p:pic>
        <p:nvPicPr>
          <p:cNvPr id="4" name="Picture 4" descr="Text&#10;&#10;Description automatically generated">
            <a:extLst>
              <a:ext uri="{FF2B5EF4-FFF2-40B4-BE49-F238E27FC236}">
                <a16:creationId xmlns:a16="http://schemas.microsoft.com/office/drawing/2014/main" id="{80D6868D-462C-5254-6B57-3E68D60FA879}"/>
              </a:ext>
            </a:extLst>
          </p:cNvPr>
          <p:cNvPicPr>
            <a:picLocks noChangeAspect="1"/>
          </p:cNvPicPr>
          <p:nvPr/>
        </p:nvPicPr>
        <p:blipFill>
          <a:blip r:embed="rId6"/>
          <a:stretch>
            <a:fillRect/>
          </a:stretch>
        </p:blipFill>
        <p:spPr>
          <a:xfrm>
            <a:off x="2378241" y="596780"/>
            <a:ext cx="2221832" cy="3207992"/>
          </a:xfrm>
          <a:prstGeom prst="rect">
            <a:avLst/>
          </a:prstGeom>
        </p:spPr>
      </p:pic>
      <p:pic>
        <p:nvPicPr>
          <p:cNvPr id="5" name="Picture 5" descr="Text&#10;&#10;Description automatically generated">
            <a:extLst>
              <a:ext uri="{FF2B5EF4-FFF2-40B4-BE49-F238E27FC236}">
                <a16:creationId xmlns:a16="http://schemas.microsoft.com/office/drawing/2014/main" id="{2CDAFB93-96D5-7B20-1466-CD5125FEC08C}"/>
              </a:ext>
            </a:extLst>
          </p:cNvPr>
          <p:cNvPicPr>
            <a:picLocks noChangeAspect="1"/>
          </p:cNvPicPr>
          <p:nvPr/>
        </p:nvPicPr>
        <p:blipFill>
          <a:blip r:embed="rId7"/>
          <a:stretch>
            <a:fillRect/>
          </a:stretch>
        </p:blipFill>
        <p:spPr>
          <a:xfrm>
            <a:off x="2378242" y="3786946"/>
            <a:ext cx="2221832" cy="3074052"/>
          </a:xfrm>
          <a:prstGeom prst="rect">
            <a:avLst/>
          </a:prstGeom>
        </p:spPr>
      </p:pic>
      <p:pic>
        <p:nvPicPr>
          <p:cNvPr id="6" name="Picture 6" descr="Text&#10;&#10;Description automatically generated">
            <a:extLst>
              <a:ext uri="{FF2B5EF4-FFF2-40B4-BE49-F238E27FC236}">
                <a16:creationId xmlns:a16="http://schemas.microsoft.com/office/drawing/2014/main" id="{8524A340-B72A-74BF-7C6E-771B4F151A7F}"/>
              </a:ext>
            </a:extLst>
          </p:cNvPr>
          <p:cNvPicPr>
            <a:picLocks noChangeAspect="1"/>
          </p:cNvPicPr>
          <p:nvPr/>
        </p:nvPicPr>
        <p:blipFill>
          <a:blip r:embed="rId8"/>
          <a:stretch>
            <a:fillRect/>
          </a:stretch>
        </p:blipFill>
        <p:spPr>
          <a:xfrm>
            <a:off x="4574006" y="596348"/>
            <a:ext cx="2592804" cy="3178781"/>
          </a:xfrm>
          <a:prstGeom prst="rect">
            <a:avLst/>
          </a:prstGeom>
        </p:spPr>
      </p:pic>
      <p:pic>
        <p:nvPicPr>
          <p:cNvPr id="7" name="Picture 7" descr="Text&#10;&#10;Description automatically generated">
            <a:extLst>
              <a:ext uri="{FF2B5EF4-FFF2-40B4-BE49-F238E27FC236}">
                <a16:creationId xmlns:a16="http://schemas.microsoft.com/office/drawing/2014/main" id="{405607F6-729F-FC0C-83F2-0D53161F0C39}"/>
              </a:ext>
            </a:extLst>
          </p:cNvPr>
          <p:cNvPicPr>
            <a:picLocks noChangeAspect="1"/>
          </p:cNvPicPr>
          <p:nvPr/>
        </p:nvPicPr>
        <p:blipFill>
          <a:blip r:embed="rId9"/>
          <a:stretch>
            <a:fillRect/>
          </a:stretch>
        </p:blipFill>
        <p:spPr>
          <a:xfrm>
            <a:off x="4584033" y="3780474"/>
            <a:ext cx="2592804" cy="3076973"/>
          </a:xfrm>
          <a:prstGeom prst="rect">
            <a:avLst/>
          </a:prstGeom>
        </p:spPr>
      </p:pic>
      <p:pic>
        <p:nvPicPr>
          <p:cNvPr id="8" name="Picture 8" descr="Text&#10;&#10;Description automatically generated">
            <a:extLst>
              <a:ext uri="{FF2B5EF4-FFF2-40B4-BE49-F238E27FC236}">
                <a16:creationId xmlns:a16="http://schemas.microsoft.com/office/drawing/2014/main" id="{DC877724-9ABB-FC1A-32F1-3ACDA23CD6D6}"/>
              </a:ext>
            </a:extLst>
          </p:cNvPr>
          <p:cNvPicPr>
            <a:picLocks noChangeAspect="1"/>
          </p:cNvPicPr>
          <p:nvPr/>
        </p:nvPicPr>
        <p:blipFill>
          <a:blip r:embed="rId10"/>
          <a:stretch>
            <a:fillRect/>
          </a:stretch>
        </p:blipFill>
        <p:spPr>
          <a:xfrm>
            <a:off x="7170821" y="593604"/>
            <a:ext cx="1971174" cy="2382159"/>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CF26ACA2-AB5E-EF92-8B69-4E3839C41313}"/>
              </a:ext>
            </a:extLst>
          </p:cNvPr>
          <p:cNvPicPr>
            <a:picLocks noChangeAspect="1"/>
          </p:cNvPicPr>
          <p:nvPr/>
        </p:nvPicPr>
        <p:blipFill>
          <a:blip r:embed="rId3"/>
          <a:stretch>
            <a:fillRect/>
          </a:stretch>
        </p:blipFill>
        <p:spPr>
          <a:xfrm>
            <a:off x="0" y="1"/>
            <a:ext cx="9144000" cy="6858000"/>
          </a:xfrm>
          <a:prstGeom prst="rect">
            <a:avLst/>
          </a:prstGeom>
        </p:spPr>
      </p:pic>
      <p:sp>
        <p:nvSpPr>
          <p:cNvPr id="679" name="Google Shape;679;p93"/>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ct val="111111"/>
              <a:buNone/>
            </a:pPr>
            <a:r>
              <a:rPr lang="en-GB" sz="2800"/>
              <a:t>References</a:t>
            </a:r>
            <a:endParaRPr sz="2800"/>
          </a:p>
        </p:txBody>
      </p:sp>
      <p:sp>
        <p:nvSpPr>
          <p:cNvPr id="680" name="Google Shape;680;p93"/>
          <p:cNvSpPr txBox="1">
            <a:spLocks noGrp="1"/>
          </p:cNvSpPr>
          <p:nvPr>
            <p:ph type="body" idx="1"/>
          </p:nvPr>
        </p:nvSpPr>
        <p:spPr>
          <a:xfrm>
            <a:off x="311700" y="1253765"/>
            <a:ext cx="8125290" cy="45908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189" lvl="0" indent="-342892" algn="l" rtl="0">
              <a:lnSpc>
                <a:spcPct val="150000"/>
              </a:lnSpc>
              <a:spcBef>
                <a:spcPts val="0"/>
              </a:spcBef>
              <a:spcAft>
                <a:spcPts val="0"/>
              </a:spcAft>
              <a:buSzPts val="1800"/>
              <a:buChar char="●"/>
            </a:pPr>
            <a:r>
              <a:rPr lang="en-GB" sz="1400" u="sng">
                <a:solidFill>
                  <a:schemeClr val="hlink"/>
                </a:solidFill>
                <a:hlinkClick r:id="rId4"/>
              </a:rPr>
              <a:t>https://www.electronicwings.com/avr-atmega/inside</a:t>
            </a:r>
            <a:endParaRPr sz="1400"/>
          </a:p>
          <a:p>
            <a:pPr marL="457189" lvl="0" indent="-342892" algn="l" rtl="0">
              <a:lnSpc>
                <a:spcPct val="150000"/>
              </a:lnSpc>
              <a:spcBef>
                <a:spcPts val="0"/>
              </a:spcBef>
              <a:spcAft>
                <a:spcPts val="0"/>
              </a:spcAft>
              <a:buSzPts val="1800"/>
              <a:buChar char="●"/>
            </a:pPr>
            <a:r>
              <a:rPr lang="en-GB" sz="1400" u="sng">
                <a:solidFill>
                  <a:schemeClr val="hlink"/>
                </a:solidFill>
                <a:hlinkClick r:id="rId5"/>
              </a:rPr>
              <a:t>https://microchip.lk/</a:t>
            </a:r>
            <a:endParaRPr sz="1400"/>
          </a:p>
          <a:p>
            <a:pPr marL="457189" lvl="0" indent="-342892" algn="l" rtl="0">
              <a:lnSpc>
                <a:spcPct val="150000"/>
              </a:lnSpc>
              <a:spcBef>
                <a:spcPts val="0"/>
              </a:spcBef>
              <a:spcAft>
                <a:spcPts val="0"/>
              </a:spcAft>
              <a:buSzPts val="1800"/>
              <a:buChar char="●"/>
            </a:pPr>
            <a:r>
              <a:rPr lang="en-GB" sz="1400" u="sng">
                <a:solidFill>
                  <a:schemeClr val="hlink"/>
                </a:solidFill>
                <a:hlinkClick r:id="rId6"/>
              </a:rPr>
              <a:t>https://tronic.lk/</a:t>
            </a:r>
            <a:endParaRPr sz="1400"/>
          </a:p>
          <a:p>
            <a:pPr marL="457189" lvl="0" indent="-342892" algn="l" rtl="0">
              <a:lnSpc>
                <a:spcPct val="150000"/>
              </a:lnSpc>
              <a:spcBef>
                <a:spcPts val="0"/>
              </a:spcBef>
              <a:spcAft>
                <a:spcPts val="0"/>
              </a:spcAft>
              <a:buSzPts val="1800"/>
              <a:buChar char="●"/>
            </a:pPr>
            <a:r>
              <a:rPr lang="en-GB" sz="1400" u="sng">
                <a:solidFill>
                  <a:schemeClr val="hlink"/>
                </a:solidFill>
                <a:hlinkClick r:id="rId7"/>
              </a:rPr>
              <a:t>https://blog.joinfightcamp.com/training/six-6-basic-boxing-punches/</a:t>
            </a:r>
            <a:endParaRPr sz="1400"/>
          </a:p>
          <a:p>
            <a:pPr marL="457189" lvl="0" indent="-342892" algn="l" rtl="0">
              <a:lnSpc>
                <a:spcPct val="150000"/>
              </a:lnSpc>
              <a:spcBef>
                <a:spcPts val="0"/>
              </a:spcBef>
              <a:spcAft>
                <a:spcPts val="0"/>
              </a:spcAft>
              <a:buSzPts val="1800"/>
              <a:buChar char="●"/>
            </a:pPr>
            <a:r>
              <a:rPr lang="en-GB" sz="1400" u="sng">
                <a:solidFill>
                  <a:schemeClr val="hlink"/>
                </a:solidFill>
                <a:hlinkClick r:id="rId8"/>
              </a:rPr>
              <a:t>https://www.self.com/gallery/basic-boxing-moves</a:t>
            </a:r>
            <a:endParaRPr sz="1400"/>
          </a:p>
          <a:p>
            <a:pPr marL="457189" lvl="0" indent="-342892" algn="l" rtl="0">
              <a:lnSpc>
                <a:spcPct val="150000"/>
              </a:lnSpc>
              <a:spcBef>
                <a:spcPts val="0"/>
              </a:spcBef>
              <a:spcAft>
                <a:spcPts val="0"/>
              </a:spcAft>
              <a:buSzPts val="1800"/>
              <a:buChar char="●"/>
            </a:pPr>
            <a:r>
              <a:rPr lang="en-GB" sz="1400" u="sng">
                <a:solidFill>
                  <a:schemeClr val="hlink"/>
                </a:solidFill>
                <a:hlinkClick r:id="rId9"/>
              </a:rPr>
              <a:t>https://www.coolthings.com/stryk-rxt-1-sparring-robot-boxing-trainer/</a:t>
            </a:r>
            <a:endParaRPr sz="1400"/>
          </a:p>
          <a:p>
            <a:pPr marL="457189" lvl="0" indent="-342892" algn="l" rtl="0">
              <a:lnSpc>
                <a:spcPct val="150000"/>
              </a:lnSpc>
              <a:spcBef>
                <a:spcPts val="0"/>
              </a:spcBef>
              <a:spcAft>
                <a:spcPts val="0"/>
              </a:spcAft>
              <a:buSzPts val="1800"/>
              <a:buChar char="●"/>
            </a:pPr>
            <a:r>
              <a:rPr lang="en-GB" sz="1400" u="sng">
                <a:solidFill>
                  <a:schemeClr val="hlink"/>
                </a:solidFill>
                <a:hlinkClick r:id="rId10"/>
              </a:rPr>
              <a:t>https://www.youtube.com/watch?v=6VBIuqjLBNU</a:t>
            </a:r>
            <a:endParaRPr sz="1400"/>
          </a:p>
          <a:p>
            <a:pPr marL="457189" lvl="0" indent="-342892" algn="l" rtl="0">
              <a:lnSpc>
                <a:spcPct val="150000"/>
              </a:lnSpc>
              <a:spcBef>
                <a:spcPts val="0"/>
              </a:spcBef>
              <a:spcAft>
                <a:spcPts val="0"/>
              </a:spcAft>
              <a:buSzPts val="1800"/>
              <a:buChar char="●"/>
            </a:pPr>
            <a:r>
              <a:rPr lang="en-GB" sz="1400" u="sng">
                <a:solidFill>
                  <a:schemeClr val="hlink"/>
                </a:solidFill>
                <a:hlinkClick r:id="rId11"/>
              </a:rPr>
              <a:t>https://www.youtube.com/watch?v=mKXLTchmay0</a:t>
            </a:r>
            <a:endParaRPr sz="1400"/>
          </a:p>
          <a:p>
            <a:pPr marL="457189" lvl="0" indent="-342892" algn="l" rtl="0">
              <a:lnSpc>
                <a:spcPct val="150000"/>
              </a:lnSpc>
              <a:spcBef>
                <a:spcPts val="0"/>
              </a:spcBef>
              <a:spcAft>
                <a:spcPts val="0"/>
              </a:spcAft>
              <a:buSzPts val="1800"/>
              <a:buChar char="●"/>
            </a:pPr>
            <a:r>
              <a:rPr lang="en-GB" sz="1400" u="sng">
                <a:solidFill>
                  <a:schemeClr val="hlink"/>
                </a:solidFill>
                <a:hlinkClick r:id="rId12"/>
              </a:rPr>
              <a:t>https://www.youtube.com/watch?v=jhcIjFgz2bI</a:t>
            </a:r>
            <a:endParaRPr sz="1400"/>
          </a:p>
          <a:p>
            <a:pPr marL="457189" lvl="0" indent="-228594" algn="l" rtl="0">
              <a:lnSpc>
                <a:spcPct val="150000"/>
              </a:lnSpc>
              <a:spcBef>
                <a:spcPts val="0"/>
              </a:spcBef>
              <a:spcAft>
                <a:spcPts val="0"/>
              </a:spcAft>
              <a:buSzPts val="1800"/>
              <a:buNone/>
            </a:pPr>
            <a:endParaRPr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A5996904-290F-E981-675D-6E8E80021E67}"/>
              </a:ext>
            </a:extLst>
          </p:cNvPr>
          <p:cNvPicPr>
            <a:picLocks noChangeAspect="1"/>
          </p:cNvPicPr>
          <p:nvPr/>
        </p:nvPicPr>
        <p:blipFill>
          <a:blip r:embed="rId3"/>
          <a:stretch>
            <a:fillRect/>
          </a:stretch>
        </p:blipFill>
        <p:spPr>
          <a:xfrm>
            <a:off x="0" y="1"/>
            <a:ext cx="9144000" cy="6858000"/>
          </a:xfrm>
          <a:prstGeom prst="rect">
            <a:avLst/>
          </a:prstGeom>
        </p:spPr>
      </p:pic>
      <p:sp>
        <p:nvSpPr>
          <p:cNvPr id="685" name="Google Shape;685;p94"/>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lnSpc>
                <a:spcPct val="115000"/>
              </a:lnSpc>
              <a:spcBef>
                <a:spcPts val="600"/>
              </a:spcBef>
              <a:spcAft>
                <a:spcPts val="0"/>
              </a:spcAft>
              <a:buClr>
                <a:schemeClr val="dk1"/>
              </a:buClr>
              <a:buSzPts val="1100"/>
              <a:buFont typeface="Arial"/>
              <a:buNone/>
            </a:pPr>
            <a:endParaRPr sz="2000">
              <a:solidFill>
                <a:srgbClr val="727CA3"/>
              </a:solidFill>
            </a:endParaRPr>
          </a:p>
          <a:p>
            <a:pPr marL="0" lvl="0" indent="0" algn="l" rtl="0">
              <a:lnSpc>
                <a:spcPct val="115000"/>
              </a:lnSpc>
              <a:spcBef>
                <a:spcPts val="0"/>
              </a:spcBef>
              <a:spcAft>
                <a:spcPts val="1200"/>
              </a:spcAft>
              <a:buSzPts val="1800"/>
              <a:buNone/>
            </a:pPr>
            <a:endParaRPr/>
          </a:p>
        </p:txBody>
      </p:sp>
      <p:pic>
        <p:nvPicPr>
          <p:cNvPr id="686" name="Google Shape;686;p94" descr="A picture containing light, vector graphics&#10;&#10;Description automatically generated"/>
          <p:cNvPicPr preferRelativeResize="0"/>
          <p:nvPr/>
        </p:nvPicPr>
        <p:blipFill rotWithShape="1">
          <a:blip r:embed="rId4">
            <a:alphaModFix amt="70000"/>
          </a:blip>
          <a:srcRect/>
          <a:stretch/>
        </p:blipFill>
        <p:spPr>
          <a:xfrm>
            <a:off x="1097095" y="1252089"/>
            <a:ext cx="6225602" cy="3827008"/>
          </a:xfrm>
          <a:prstGeom prst="rect">
            <a:avLst/>
          </a:prstGeom>
          <a:noFill/>
          <a:ln>
            <a:noFill/>
          </a:ln>
        </p:spPr>
      </p:pic>
      <p:sp>
        <p:nvSpPr>
          <p:cNvPr id="687" name="Google Shape;687;p94"/>
          <p:cNvSpPr txBox="1"/>
          <p:nvPr/>
        </p:nvSpPr>
        <p:spPr>
          <a:xfrm>
            <a:off x="272634" y="1234270"/>
            <a:ext cx="2702914" cy="64633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3600" b="0" i="0" u="none" strike="noStrike" cap="none">
                <a:solidFill>
                  <a:srgbClr val="000000"/>
                </a:solidFill>
                <a:latin typeface="Arial"/>
                <a:ea typeface="Arial"/>
                <a:cs typeface="Arial"/>
                <a:sym typeface="Arial"/>
              </a:rPr>
              <a:t>Thank You!</a:t>
            </a:r>
            <a:endParaRPr sz="1867"/>
          </a:p>
        </p:txBody>
      </p:sp>
      <p:sp>
        <p:nvSpPr>
          <p:cNvPr id="688" name="Google Shape;688;p94"/>
          <p:cNvSpPr txBox="1"/>
          <p:nvPr/>
        </p:nvSpPr>
        <p:spPr>
          <a:xfrm>
            <a:off x="4572001" y="5079098"/>
            <a:ext cx="4383313" cy="64633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GB" sz="3600" b="0" i="0" u="none" strike="noStrike" cap="none">
                <a:solidFill>
                  <a:srgbClr val="000000"/>
                </a:solidFill>
                <a:latin typeface="Arial"/>
                <a:ea typeface="Arial"/>
                <a:cs typeface="Arial"/>
                <a:sym typeface="Arial"/>
              </a:rPr>
              <a:t>Questions?</a:t>
            </a:r>
            <a:endParaRPr sz="1867"/>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241A06CF64064AB7740521B0B257C1" ma:contentTypeVersion="4" ma:contentTypeDescription="Create a new document." ma:contentTypeScope="" ma:versionID="6273fd455ba5afaef6744cbe7ce110d4">
  <xsd:schema xmlns:xsd="http://www.w3.org/2001/XMLSchema" xmlns:xs="http://www.w3.org/2001/XMLSchema" xmlns:p="http://schemas.microsoft.com/office/2006/metadata/properties" xmlns:ns3="62802a0b-0000-4242-95dc-f3d013d32e32" targetNamespace="http://schemas.microsoft.com/office/2006/metadata/properties" ma:root="true" ma:fieldsID="2760ba0c0ed4b7883fdb192d745e7415" ns3:_="">
    <xsd:import namespace="62802a0b-0000-4242-95dc-f3d013d32e3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802a0b-0000-4242-95dc-f3d013d32e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BCC916-B697-4B0D-BAB8-C99C4F9FF1FA}">
  <ds:schemaRefs>
    <ds:schemaRef ds:uri="62802a0b-0000-4242-95dc-f3d013d32e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02D6214-4E70-49B1-8522-21905203B6E8}">
  <ds:schemaRefs>
    <ds:schemaRef ds:uri="http://schemas.openxmlformats.org/package/2006/metadata/core-properties"/>
    <ds:schemaRef ds:uri="62802a0b-0000-4242-95dc-f3d013d32e32"/>
    <ds:schemaRef ds:uri="http://purl.org/dc/terms/"/>
    <ds:schemaRef ds:uri="http://schemas.microsoft.com/office/2006/documentManagement/types"/>
    <ds:schemaRef ds:uri="http://purl.org/dc/dcmitype/"/>
    <ds:schemaRef ds:uri="http://www.w3.org/XML/1998/namespace"/>
    <ds:schemaRef ds:uri="http://schemas.microsoft.com/office/2006/metadata/properties"/>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A8E963E4-33FC-42E4-BBE1-6B92EF2552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45</TotalTime>
  <Words>2884</Words>
  <Application>Microsoft Office PowerPoint</Application>
  <PresentationFormat>On-screen Show (4:3)</PresentationFormat>
  <Paragraphs>537</Paragraphs>
  <Slides>93</Slides>
  <Notes>70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Arial,Sans-Serif</vt:lpstr>
      <vt:lpstr>Calibri</vt:lpstr>
      <vt:lpstr>Calibri Light</vt:lpstr>
      <vt:lpstr>Noto Sans Symbols</vt:lpstr>
      <vt:lpstr>Roboto</vt:lpstr>
      <vt:lpstr>Times New Roman</vt:lpstr>
      <vt:lpstr>Wingdings</vt:lpstr>
      <vt:lpstr>Office Theme</vt:lpstr>
      <vt:lpstr>PowerPoint Presentation</vt:lpstr>
      <vt:lpstr>Group Members</vt:lpstr>
      <vt:lpstr>Problem in brief</vt:lpstr>
      <vt:lpstr>Brief Introduction on Boxing</vt:lpstr>
      <vt:lpstr>There are four main punches in boxing </vt:lpstr>
      <vt:lpstr> Basic Boxing Moves</vt:lpstr>
      <vt:lpstr>PowerPoint Presentation</vt:lpstr>
      <vt:lpstr>What is the Importance of Practicing Combinations? </vt:lpstr>
      <vt:lpstr>PowerPoint Presentation</vt:lpstr>
      <vt:lpstr>Project Aim &amp; Objectives</vt:lpstr>
      <vt:lpstr>Proposed Solution (3D Model) </vt:lpstr>
      <vt:lpstr>PowerPoint Presentation</vt:lpstr>
      <vt:lpstr>PowerPoint Presentation</vt:lpstr>
      <vt:lpstr>Proposed Solution-System Diagram </vt:lpstr>
      <vt:lpstr>Schematic Diagram</vt:lpstr>
      <vt:lpstr>PCB Design</vt:lpstr>
      <vt:lpstr>PCB design for Fitness Band  </vt:lpstr>
      <vt:lpstr>Boxing Fighting Techniques(Combinations)</vt:lpstr>
      <vt:lpstr>PowerPoint Presentation</vt:lpstr>
      <vt:lpstr>PowerPoint Presentation</vt:lpstr>
      <vt:lpstr>Combinations (Continue..)</vt:lpstr>
      <vt:lpstr>PowerPoint Presentation</vt:lpstr>
      <vt:lpstr>PowerPoint Presentation</vt:lpstr>
      <vt:lpstr>PowerPoint Presentation</vt:lpstr>
      <vt:lpstr>Combination 3 </vt:lpstr>
      <vt:lpstr>Resource Required </vt:lpstr>
      <vt:lpstr>PowerPoint Presentation</vt:lpstr>
      <vt:lpstr>Testing and implementation</vt:lpstr>
      <vt:lpstr>PowerPoint Presentation</vt:lpstr>
      <vt:lpstr>PowerPoint Presentation</vt:lpstr>
      <vt:lpstr>PowerPoint Presentation</vt:lpstr>
      <vt:lpstr>PowerPoint Presentation</vt:lpstr>
      <vt:lpstr>PowerPoint Presentation</vt:lpstr>
      <vt:lpstr>PowerPoint Presentation</vt:lpstr>
      <vt:lpstr>Member 1 - Gamage T.T.P.D (204059X)</vt:lpstr>
      <vt:lpstr>Piezo Sensor </vt:lpstr>
      <vt:lpstr>PowerPoint Presentation</vt:lpstr>
      <vt:lpstr>Technique</vt:lpstr>
      <vt:lpstr>  Specification </vt:lpstr>
      <vt:lpstr>Schematic Diagram</vt:lpstr>
      <vt:lpstr>PowerPoint Presentation</vt:lpstr>
      <vt:lpstr>LCD Display</vt:lpstr>
      <vt:lpstr>Internal Structure</vt:lpstr>
      <vt:lpstr>Specification</vt:lpstr>
      <vt:lpstr>Schematic Diagram</vt:lpstr>
      <vt:lpstr>PCB Design - Piezo Sensors and LCD Display </vt:lpstr>
      <vt:lpstr>Code for LCD Display</vt:lpstr>
      <vt:lpstr>PowerPoint Presentation</vt:lpstr>
      <vt:lpstr>  Power Supply  </vt:lpstr>
      <vt:lpstr>Schematic Diagram</vt:lpstr>
      <vt:lpstr>PCB Design</vt:lpstr>
      <vt:lpstr>Member 2 - Kavishka T.A. (204101V)</vt:lpstr>
      <vt:lpstr>Servo Motor</vt:lpstr>
      <vt:lpstr>PowerPoint Presentation</vt:lpstr>
      <vt:lpstr>4x4 Keypad</vt:lpstr>
      <vt:lpstr>Keypad internal view</vt:lpstr>
      <vt:lpstr>Servo Motor Codes</vt:lpstr>
      <vt:lpstr>PowerPoint Presentation</vt:lpstr>
      <vt:lpstr>Keypad Codes</vt:lpstr>
      <vt:lpstr>PowerPoint Presentation</vt:lpstr>
      <vt:lpstr>Circuit Diagram</vt:lpstr>
      <vt:lpstr>PCB Design </vt:lpstr>
      <vt:lpstr>Member 3 - Nuska M.F.F. (204145H)</vt:lpstr>
      <vt:lpstr>PowerPoint Presentation</vt:lpstr>
      <vt:lpstr>Heartbeat Sensor</vt:lpstr>
      <vt:lpstr>Technique</vt:lpstr>
      <vt:lpstr>Heartbeat sensor circuit diagram</vt:lpstr>
      <vt:lpstr>Code for heartbeat sensor</vt:lpstr>
      <vt:lpstr>Bluetooth Module</vt:lpstr>
      <vt:lpstr>Technique</vt:lpstr>
      <vt:lpstr>HC 05 Bluetooth Module</vt:lpstr>
      <vt:lpstr>Pin description </vt:lpstr>
      <vt:lpstr>Code for HC 05 Bluetooth module</vt:lpstr>
      <vt:lpstr>Circuit diagram </vt:lpstr>
      <vt:lpstr>Member 4- Siriwardena P.T.Y. (204203K)</vt:lpstr>
      <vt:lpstr>PIR Sensor</vt:lpstr>
      <vt:lpstr>PowerPoint Presentation</vt:lpstr>
      <vt:lpstr>DC Motor </vt:lpstr>
      <vt:lpstr>Application</vt:lpstr>
      <vt:lpstr>PowerPoint Presentation</vt:lpstr>
      <vt:lpstr>PowerPoint Presentation</vt:lpstr>
      <vt:lpstr>Circuit Diagram</vt:lpstr>
      <vt:lpstr>Member 5 - Ekanayaka Y.M. (204239B)</vt:lpstr>
      <vt:lpstr>Stepper Motor</vt:lpstr>
      <vt:lpstr>PowerPoint Presentation</vt:lpstr>
      <vt:lpstr>Ultrasonic sensor</vt:lpstr>
      <vt:lpstr>PowerPoint Presentation</vt:lpstr>
      <vt:lpstr>Height Adjustment  </vt:lpstr>
      <vt:lpstr>PowerPoint Presentation</vt:lpstr>
      <vt:lpstr>Circuit diagram</vt:lpstr>
      <vt:lpstr>Codes for stepper motor and HC-SR04</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Pasindu Siriwardena</cp:lastModifiedBy>
  <cp:revision>4</cp:revision>
  <dcterms:modified xsi:type="dcterms:W3CDTF">2022-09-15T16:15:22Z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0x010100D3241A06CF64064AB7740521B0B257C1</vt:lpwstr>
  </property>
</Properties>
</file>